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8" r:id="rId3"/>
    <p:sldId id="261" r:id="rId4"/>
    <p:sldId id="281" r:id="rId5"/>
    <p:sldId id="280" r:id="rId6"/>
    <p:sldId id="304" r:id="rId7"/>
    <p:sldId id="302" r:id="rId8"/>
    <p:sldId id="278" r:id="rId9"/>
    <p:sldId id="285" r:id="rId10"/>
    <p:sldId id="277" r:id="rId11"/>
    <p:sldId id="273" r:id="rId12"/>
    <p:sldId id="282" r:id="rId13"/>
    <p:sldId id="268" r:id="rId14"/>
    <p:sldId id="276" r:id="rId15"/>
    <p:sldId id="288" r:id="rId16"/>
    <p:sldId id="287" r:id="rId17"/>
    <p:sldId id="289" r:id="rId18"/>
    <p:sldId id="290" r:id="rId19"/>
    <p:sldId id="291" r:id="rId20"/>
    <p:sldId id="293" r:id="rId21"/>
    <p:sldId id="294" r:id="rId22"/>
    <p:sldId id="295" r:id="rId23"/>
    <p:sldId id="296" r:id="rId24"/>
    <p:sldId id="275" r:id="rId25"/>
    <p:sldId id="283" r:id="rId26"/>
    <p:sldId id="264" r:id="rId27"/>
    <p:sldId id="279" r:id="rId28"/>
    <p:sldId id="267" r:id="rId29"/>
    <p:sldId id="263" r:id="rId30"/>
    <p:sldId id="265" r:id="rId31"/>
    <p:sldId id="260" r:id="rId32"/>
    <p:sldId id="259" r:id="rId33"/>
    <p:sldId id="266" r:id="rId34"/>
    <p:sldId id="270" r:id="rId35"/>
    <p:sldId id="274" r:id="rId36"/>
    <p:sldId id="269" r:id="rId37"/>
    <p:sldId id="284" r:id="rId38"/>
    <p:sldId id="308" r:id="rId39"/>
    <p:sldId id="309" r:id="rId40"/>
    <p:sldId id="310" r:id="rId41"/>
    <p:sldId id="311" r:id="rId42"/>
    <p:sldId id="262" r:id="rId4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1260" y="31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2EDCE4-0E97-4808-92EA-94679E8CBA4A}" type="datetimeFigureOut">
              <a:rPr lang="tr-TR" smtClean="0"/>
              <a:t>10.03.2021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0EBA71-8F4B-4005-893A-3A62B581F616}" type="slidenum">
              <a:rPr lang="tr-TR" smtClean="0"/>
              <a:t>‹#›</a:t>
            </a:fld>
            <a:endParaRPr lang="tr-TR"/>
          </a:p>
        </p:txBody>
      </p:sp>
    </p:spTree>
    <p:extLst>
      <p:ext uri="{BB962C8B-B14F-4D97-AF65-F5344CB8AC3E}">
        <p14:creationId xmlns:p14="http://schemas.microsoft.com/office/powerpoint/2010/main" val="180850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C0EBA71-8F4B-4005-893A-3A62B581F616}" type="slidenum">
              <a:rPr lang="tr-TR" smtClean="0"/>
              <a:t>1</a:t>
            </a:fld>
            <a:endParaRPr lang="tr-TR"/>
          </a:p>
        </p:txBody>
      </p:sp>
    </p:spTree>
    <p:extLst>
      <p:ext uri="{BB962C8B-B14F-4D97-AF65-F5344CB8AC3E}">
        <p14:creationId xmlns:p14="http://schemas.microsoft.com/office/powerpoint/2010/main" val="138342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D78933-4DE8-49D4-A1BE-427D51D2D41C}" type="slidenum">
              <a:rPr lang="tr-TR" altLang="tr-TR" sz="1300" smtClean="0"/>
              <a:pPr>
                <a:spcBef>
                  <a:spcPct val="0"/>
                </a:spcBef>
              </a:pPr>
              <a:t>7</a:t>
            </a:fld>
            <a:endParaRPr lang="tr-TR" altLang="tr-TR" sz="13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a:latin typeface="Arial" panose="020B0604020202020204" pitchFamily="34" charset="0"/>
            </a:endParaRPr>
          </a:p>
        </p:txBody>
      </p:sp>
    </p:spTree>
    <p:extLst>
      <p:ext uri="{BB962C8B-B14F-4D97-AF65-F5344CB8AC3E}">
        <p14:creationId xmlns:p14="http://schemas.microsoft.com/office/powerpoint/2010/main" val="317445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13F50B-F94D-4720-B6D0-133D53F41F53}" type="slidenum">
              <a:rPr lang="tr-TR" altLang="tr-TR" sz="1300" smtClean="0"/>
              <a:pPr>
                <a:spcBef>
                  <a:spcPct val="0"/>
                </a:spcBef>
              </a:pPr>
              <a:t>16</a:t>
            </a:fld>
            <a:endParaRPr lang="tr-TR" altLang="tr-TR" sz="130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tr-TR">
              <a:latin typeface="Arial" panose="020B0604020202020204" pitchFamily="34" charset="0"/>
            </a:endParaRPr>
          </a:p>
        </p:txBody>
      </p:sp>
    </p:spTree>
    <p:extLst>
      <p:ext uri="{BB962C8B-B14F-4D97-AF65-F5344CB8AC3E}">
        <p14:creationId xmlns:p14="http://schemas.microsoft.com/office/powerpoint/2010/main" val="1129038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tr-TR"/>
              <a:t>Asıl başlık stili için tıklatın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3F59D1C4-20A1-4ED4-B22E-E9968E200859}" type="datetimeFigureOut">
              <a:rPr lang="tr-TR" smtClean="0"/>
              <a:t>10.03.2021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3707019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3F59D1C4-20A1-4ED4-B22E-E9968E200859}" type="datetimeFigureOut">
              <a:rPr lang="tr-TR" smtClean="0"/>
              <a:t>10.03.2021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2519948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tr-TR"/>
              <a:t>Asıl başlık stili için tıklatın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4" name="Date Placeholder 3"/>
          <p:cNvSpPr>
            <a:spLocks noGrp="1"/>
          </p:cNvSpPr>
          <p:nvPr>
            <p:ph type="dt" sz="half" idx="10"/>
          </p:nvPr>
        </p:nvSpPr>
        <p:spPr/>
        <p:txBody>
          <a:bodyPr/>
          <a:lstStyle/>
          <a:p>
            <a:fld id="{3F59D1C4-20A1-4ED4-B22E-E9968E200859}" type="datetimeFigureOut">
              <a:rPr lang="tr-TR" smtClean="0"/>
              <a:t>10.03.2021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3801445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tr-TR"/>
              <a:t>Asıl başlık stili için tıklatın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a:t>Asıl metin stillerini düzenle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4" name="Date Placeholder 3"/>
          <p:cNvSpPr>
            <a:spLocks noGrp="1"/>
          </p:cNvSpPr>
          <p:nvPr>
            <p:ph type="dt" sz="half" idx="10"/>
          </p:nvPr>
        </p:nvSpPr>
        <p:spPr/>
        <p:txBody>
          <a:bodyPr/>
          <a:lstStyle/>
          <a:p>
            <a:fld id="{3F59D1C4-20A1-4ED4-B22E-E9968E200859}" type="datetimeFigureOut">
              <a:rPr lang="tr-TR" smtClean="0"/>
              <a:t>10.03.2021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58080BF-E800-4FC9-AA1B-8F236167F60E}" type="slidenum">
              <a:rPr lang="tr-TR" smtClean="0"/>
              <a:t>‹#›</a:t>
            </a:fld>
            <a:endParaRPr lang="tr-T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30850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tr-TR"/>
              <a:t>Asıl başlık stili için tıklatın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3F59D1C4-20A1-4ED4-B22E-E9968E200859}" type="datetimeFigureOut">
              <a:rPr lang="tr-TR" smtClean="0"/>
              <a:t>10.03.2021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3523879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 için tıklatın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F59D1C4-20A1-4ED4-B22E-E9968E200859}" type="datetimeFigureOut">
              <a:rPr lang="tr-TR" smtClean="0"/>
              <a:t>10.03.2021</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31498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 için tıklatın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F59D1C4-20A1-4ED4-B22E-E9968E200859}" type="datetimeFigureOut">
              <a:rPr lang="tr-TR" smtClean="0"/>
              <a:t>10.03.2021</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2516744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nchor="t" anchorCtr="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F59D1C4-20A1-4ED4-B22E-E9968E200859}" type="datetimeFigureOut">
              <a:rPr lang="tr-TR" smtClean="0"/>
              <a:t>10.03.2021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279154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tr-TR"/>
              <a:t>Asıl başlık stili için tıklatın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F59D1C4-20A1-4ED4-B22E-E9968E200859}" type="datetimeFigureOut">
              <a:rPr lang="tr-TR" smtClean="0"/>
              <a:t>10.03.2021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171843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3"/>
          <p:cNvSpPr>
            <a:spLocks noGrp="1"/>
          </p:cNvSpPr>
          <p:nvPr>
            <p:ph type="dt" sz="half" idx="10"/>
          </p:nvPr>
        </p:nvSpPr>
        <p:spPr/>
        <p:txBody>
          <a:bodyPr/>
          <a:lstStyle/>
          <a:p>
            <a:fld id="{3F59D1C4-20A1-4ED4-B22E-E9968E200859}" type="datetimeFigureOut">
              <a:rPr lang="tr-TR" smtClean="0"/>
              <a:t>10.03.2021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727369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tr-TR"/>
              <a:t>Asıl başlık stili için tıklatın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3F59D1C4-20A1-4ED4-B22E-E9968E200859}" type="datetimeFigureOut">
              <a:rPr lang="tr-TR" smtClean="0"/>
              <a:t>10.03.2021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331111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F59D1C4-20A1-4ED4-B22E-E9968E200859}" type="datetimeFigureOut">
              <a:rPr lang="tr-TR" smtClean="0"/>
              <a:t>10.03.2021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567491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F59D1C4-20A1-4ED4-B22E-E9968E200859}" type="datetimeFigureOut">
              <a:rPr lang="tr-TR" smtClean="0"/>
              <a:t>10.03.2021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366766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7" name="Date Placeholder 2"/>
          <p:cNvSpPr>
            <a:spLocks noGrp="1"/>
          </p:cNvSpPr>
          <p:nvPr>
            <p:ph type="dt" sz="half" idx="10"/>
          </p:nvPr>
        </p:nvSpPr>
        <p:spPr/>
        <p:txBody>
          <a:bodyPr/>
          <a:lstStyle/>
          <a:p>
            <a:fld id="{3F59D1C4-20A1-4ED4-B22E-E9968E200859}" type="datetimeFigureOut">
              <a:rPr lang="tr-TR" smtClean="0"/>
              <a:t>10.03.2021</a:t>
            </a:fld>
            <a:endParaRPr lang="tr-TR"/>
          </a:p>
        </p:txBody>
      </p:sp>
      <p:sp>
        <p:nvSpPr>
          <p:cNvPr id="5" name="Footer Placeholder 3"/>
          <p:cNvSpPr>
            <a:spLocks noGrp="1"/>
          </p:cNvSpPr>
          <p:nvPr>
            <p:ph type="ftr" sz="quarter" idx="11"/>
          </p:nvPr>
        </p:nvSpPr>
        <p:spPr/>
        <p:txBody>
          <a:bodyPr/>
          <a:lstStyle/>
          <a:p>
            <a:endParaRPr lang="tr-TR"/>
          </a:p>
        </p:txBody>
      </p:sp>
      <p:sp>
        <p:nvSpPr>
          <p:cNvPr id="6" name="Slide Number Placeholder 4"/>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390897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F59D1C4-20A1-4ED4-B22E-E9968E200859}" type="datetimeFigureOut">
              <a:rPr lang="tr-TR" smtClean="0"/>
              <a:t>10.03.2021</a:t>
            </a:fld>
            <a:endParaRPr lang="tr-TR"/>
          </a:p>
        </p:txBody>
      </p:sp>
      <p:sp>
        <p:nvSpPr>
          <p:cNvPr id="5" name="Footer Placeholder 2"/>
          <p:cNvSpPr>
            <a:spLocks noGrp="1"/>
          </p:cNvSpPr>
          <p:nvPr>
            <p:ph type="ftr" sz="quarter" idx="11"/>
          </p:nvPr>
        </p:nvSpPr>
        <p:spPr/>
        <p:txBody>
          <a:bodyPr/>
          <a:lstStyle/>
          <a:p>
            <a:endParaRPr lang="tr-TR"/>
          </a:p>
        </p:txBody>
      </p:sp>
      <p:sp>
        <p:nvSpPr>
          <p:cNvPr id="6" name="Slide Number Placeholder 3"/>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366992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tr-TR"/>
              <a:t>Asıl başlık stili için tıklatın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7" name="Date Placeholder 4"/>
          <p:cNvSpPr>
            <a:spLocks noGrp="1"/>
          </p:cNvSpPr>
          <p:nvPr>
            <p:ph type="dt" sz="half" idx="10"/>
          </p:nvPr>
        </p:nvSpPr>
        <p:spPr/>
        <p:txBody>
          <a:bodyPr/>
          <a:lstStyle/>
          <a:p>
            <a:fld id="{3F59D1C4-20A1-4ED4-B22E-E9968E200859}" type="datetimeFigureOut">
              <a:rPr lang="tr-TR" smtClean="0"/>
              <a:t>10.03.2021</a:t>
            </a:fld>
            <a:endParaRPr lang="tr-TR"/>
          </a:p>
        </p:txBody>
      </p:sp>
      <p:sp>
        <p:nvSpPr>
          <p:cNvPr id="5" name="Footer Placeholder 5"/>
          <p:cNvSpPr>
            <a:spLocks noGrp="1"/>
          </p:cNvSpPr>
          <p:nvPr>
            <p:ph type="ftr" sz="quarter" idx="11"/>
          </p:nvPr>
        </p:nvSpPr>
        <p:spPr/>
        <p:txBody>
          <a:bodyPr/>
          <a:lstStyle/>
          <a:p>
            <a:endParaRPr lang="tr-TR"/>
          </a:p>
        </p:txBody>
      </p:sp>
      <p:sp>
        <p:nvSpPr>
          <p:cNvPr id="6" name="Slide Number Placeholder 6"/>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1035382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3F59D1C4-20A1-4ED4-B22E-E9968E200859}" type="datetimeFigureOut">
              <a:rPr lang="tr-TR" smtClean="0"/>
              <a:t>10.03.2021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58080BF-E800-4FC9-AA1B-8F236167F60E}" type="slidenum">
              <a:rPr lang="tr-TR" smtClean="0"/>
              <a:t>‹#›</a:t>
            </a:fld>
            <a:endParaRPr lang="tr-TR"/>
          </a:p>
        </p:txBody>
      </p:sp>
    </p:spTree>
    <p:extLst>
      <p:ext uri="{BB962C8B-B14F-4D97-AF65-F5344CB8AC3E}">
        <p14:creationId xmlns:p14="http://schemas.microsoft.com/office/powerpoint/2010/main" val="3819113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tr-TR"/>
              <a:t>Asıl başlık stili için tıklatın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F59D1C4-20A1-4ED4-B22E-E9968E200859}" type="datetimeFigureOut">
              <a:rPr lang="tr-TR" smtClean="0"/>
              <a:t>10.03.2021</a:t>
            </a:fld>
            <a:endParaRPr lang="tr-T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tr-T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58080BF-E800-4FC9-AA1B-8F236167F60E}" type="slidenum">
              <a:rPr lang="tr-TR" smtClean="0"/>
              <a:t>‹#›</a:t>
            </a:fld>
            <a:endParaRPr lang="tr-TR"/>
          </a:p>
        </p:txBody>
      </p:sp>
    </p:spTree>
    <p:extLst>
      <p:ext uri="{BB962C8B-B14F-4D97-AF65-F5344CB8AC3E}">
        <p14:creationId xmlns:p14="http://schemas.microsoft.com/office/powerpoint/2010/main" val="41525760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g"/></Relationships>
</file>

<file path=ppt/slides/_rels/slide2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jpeg"/></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hyperlink" Target="http://www.kle-eng.com/"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Metin kutusu 1"/>
          <p:cNvSpPr txBox="1"/>
          <p:nvPr/>
        </p:nvSpPr>
        <p:spPr>
          <a:xfrm>
            <a:off x="2784566" y="4681053"/>
            <a:ext cx="6622868" cy="954107"/>
          </a:xfrm>
          <a:prstGeom prst="rect">
            <a:avLst/>
          </a:prstGeom>
          <a:noFill/>
        </p:spPr>
        <p:txBody>
          <a:bodyPr wrap="square" rtlCol="0">
            <a:spAutoFit/>
          </a:bodyPr>
          <a:lstStyle/>
          <a:p>
            <a:pPr algn="ctr"/>
            <a:r>
              <a:rPr lang="tr-TR" sz="2800" dirty="0" err="1">
                <a:effectLst>
                  <a:outerShdw blurRad="63500" sx="102000" sy="102000" algn="ctr" rotWithShape="0">
                    <a:prstClr val="black">
                      <a:alpha val="40000"/>
                    </a:prstClr>
                  </a:outerShdw>
                </a:effectLst>
              </a:rPr>
              <a:t>Energy</a:t>
            </a:r>
            <a:r>
              <a:rPr lang="tr-TR" sz="2800" dirty="0">
                <a:effectLst>
                  <a:outerShdw blurRad="63500" sx="102000" sy="102000" algn="ctr" rotWithShape="0">
                    <a:prstClr val="black">
                      <a:alpha val="40000"/>
                    </a:prstClr>
                  </a:outerShdw>
                </a:effectLst>
              </a:rPr>
              <a:t> </a:t>
            </a:r>
            <a:r>
              <a:rPr lang="tr-TR" sz="2800" dirty="0" err="1">
                <a:effectLst>
                  <a:outerShdw blurRad="63500" sx="102000" sy="102000" algn="ctr" rotWithShape="0">
                    <a:prstClr val="black">
                      <a:alpha val="40000"/>
                    </a:prstClr>
                  </a:outerShdw>
                </a:effectLst>
              </a:rPr>
              <a:t>and</a:t>
            </a:r>
            <a:r>
              <a:rPr lang="tr-TR" sz="2800" dirty="0">
                <a:effectLst>
                  <a:outerShdw blurRad="63500" sx="102000" sy="102000" algn="ctr" rotWithShape="0">
                    <a:prstClr val="black">
                      <a:alpha val="40000"/>
                    </a:prstClr>
                  </a:outerShdw>
                </a:effectLst>
              </a:rPr>
              <a:t> </a:t>
            </a:r>
            <a:r>
              <a:rPr lang="tr-TR" sz="2800" dirty="0" err="1">
                <a:effectLst>
                  <a:outerShdw blurRad="63500" sx="102000" sy="102000" algn="ctr" rotWithShape="0">
                    <a:prstClr val="black">
                      <a:alpha val="40000"/>
                    </a:prstClr>
                  </a:outerShdw>
                </a:effectLst>
              </a:rPr>
              <a:t>Industial</a:t>
            </a:r>
            <a:r>
              <a:rPr lang="tr-TR" sz="2800" dirty="0">
                <a:effectLst>
                  <a:outerShdw blurRad="63500" sx="102000" sy="102000" algn="ctr" rotWithShape="0">
                    <a:prstClr val="black">
                      <a:alpha val="40000"/>
                    </a:prstClr>
                  </a:outerShdw>
                </a:effectLst>
              </a:rPr>
              <a:t> </a:t>
            </a:r>
            <a:r>
              <a:rPr lang="tr-TR" sz="2800" dirty="0" err="1">
                <a:effectLst>
                  <a:outerShdw blurRad="63500" sx="102000" sy="102000" algn="ctr" rotWithShape="0">
                    <a:prstClr val="black">
                      <a:alpha val="40000"/>
                    </a:prstClr>
                  </a:outerShdw>
                </a:effectLst>
              </a:rPr>
              <a:t>Plants</a:t>
            </a:r>
            <a:endParaRPr lang="tr-TR" sz="2800" dirty="0">
              <a:effectLst>
                <a:outerShdw blurRad="63500" sx="102000" sy="102000" algn="ctr" rotWithShape="0">
                  <a:prstClr val="black">
                    <a:alpha val="40000"/>
                  </a:prstClr>
                </a:outerShdw>
              </a:effectLst>
            </a:endParaRPr>
          </a:p>
          <a:p>
            <a:pPr algn="ctr"/>
            <a:r>
              <a:rPr lang="tr-TR" sz="2800" dirty="0" err="1">
                <a:effectLst>
                  <a:outerShdw blurRad="63500" sx="102000" sy="102000" algn="ctr" rotWithShape="0">
                    <a:prstClr val="black">
                      <a:alpha val="40000"/>
                    </a:prstClr>
                  </a:outerShdw>
                </a:effectLst>
              </a:rPr>
              <a:t>Consultancy</a:t>
            </a:r>
            <a:r>
              <a:rPr lang="tr-TR" sz="2800" dirty="0">
                <a:effectLst>
                  <a:outerShdw blurRad="63500" sx="102000" sy="102000" algn="ctr" rotWithShape="0">
                    <a:prstClr val="black">
                      <a:alpha val="40000"/>
                    </a:prstClr>
                  </a:outerShdw>
                </a:effectLst>
              </a:rPr>
              <a:t> &amp; Project Management</a:t>
            </a:r>
          </a:p>
        </p:txBody>
      </p:sp>
    </p:spTree>
    <p:extLst>
      <p:ext uri="{BB962C8B-B14F-4D97-AF65-F5344CB8AC3E}">
        <p14:creationId xmlns:p14="http://schemas.microsoft.com/office/powerpoint/2010/main" val="1951053262"/>
      </p:ext>
    </p:extLst>
  </p:cSld>
  <p:clrMapOvr>
    <a:masterClrMapping/>
  </p:clrMapOvr>
  <mc:AlternateContent xmlns:mc="http://schemas.openxmlformats.org/markup-compatibility/2006" xmlns:p14="http://schemas.microsoft.com/office/powerpoint/2010/main">
    <mc:Choice Requires="p14">
      <p:transition spd="slow" p14:dur="35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9790" y="3552825"/>
            <a:ext cx="3718560" cy="2788920"/>
          </a:xfrm>
          <a:prstGeom prst="rect">
            <a:avLst/>
          </a:prstGeom>
          <a:ln>
            <a:noFill/>
          </a:ln>
          <a:effectLst>
            <a:outerShdw blurRad="190500" algn="tl" rotWithShape="0">
              <a:srgbClr val="000000">
                <a:alpha val="70000"/>
              </a:srgbClr>
            </a:outerShdw>
          </a:effectLst>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6660" y="611505"/>
            <a:ext cx="3718560" cy="2788920"/>
          </a:xfrm>
          <a:prstGeom prst="rect">
            <a:avLst/>
          </a:prstGeom>
          <a:ln>
            <a:noFill/>
          </a:ln>
          <a:effectLst>
            <a:outerShdw blurRad="190500" algn="tl" rotWithShape="0">
              <a:srgbClr val="000000">
                <a:alpha val="70000"/>
              </a:srgbClr>
            </a:outerShdw>
          </a:effectLst>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40" y="611505"/>
            <a:ext cx="3718560" cy="2788920"/>
          </a:xfrm>
          <a:prstGeom prst="rect">
            <a:avLst/>
          </a:prstGeom>
          <a:ln>
            <a:noFill/>
          </a:ln>
          <a:effectLst>
            <a:outerShdw blurRad="190500" algn="tl" rotWithShape="0">
              <a:srgbClr val="000000">
                <a:alpha val="70000"/>
              </a:srgbClr>
            </a:outerShdw>
          </a:effectLst>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8710" y="3552825"/>
            <a:ext cx="3718560" cy="27889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4435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İçerik Yer Tutucusu 2"/>
          <p:cNvSpPr>
            <a:spLocks noGrp="1"/>
          </p:cNvSpPr>
          <p:nvPr>
            <p:ph idx="1"/>
          </p:nvPr>
        </p:nvSpPr>
        <p:spPr>
          <a:xfrm>
            <a:off x="6727759" y="2312126"/>
            <a:ext cx="4804228" cy="3860074"/>
          </a:xfrm>
        </p:spPr>
        <p:txBody>
          <a:bodyPr>
            <a:noAutofit/>
          </a:bodyPr>
          <a:lstStyle/>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Description of work: </a:t>
            </a:r>
            <a:endParaRPr lang="tr-TR" altLang="tr-TR" sz="1400" b="1" dirty="0">
              <a:solidFill>
                <a:srgbClr val="FFC000"/>
              </a:solidFill>
              <a:ea typeface="Times New Roman" panose="02020603050405020304" pitchFamily="18" charset="0"/>
              <a:cs typeface="Arial" panose="020B0604020202020204" pitchFamily="34" charset="0"/>
            </a:endParaRPr>
          </a:p>
          <a:p>
            <a:pPr lvl="1">
              <a:buFont typeface="Arial" panose="020B0604020202020204" pitchFamily="34" charset="0"/>
              <a:buChar char="•"/>
            </a:pPr>
            <a:r>
              <a:rPr lang="tr-TR" sz="1400" dirty="0"/>
              <a:t>T</a:t>
            </a:r>
            <a:r>
              <a:rPr lang="en-US" sz="1400" dirty="0"/>
              <a:t>he project “</a:t>
            </a:r>
            <a:r>
              <a:rPr lang="en-US" sz="1400" dirty="0" err="1"/>
              <a:t>Türkmenbaşı</a:t>
            </a:r>
            <a:r>
              <a:rPr lang="en-US" sz="1400" dirty="0"/>
              <a:t> Seaport” </a:t>
            </a:r>
            <a:r>
              <a:rPr lang="tr-TR" sz="1400" dirty="0" err="1"/>
              <a:t>scope</a:t>
            </a:r>
            <a:r>
              <a:rPr lang="tr-TR" sz="1400" dirty="0"/>
              <a:t> is not </a:t>
            </a:r>
            <a:r>
              <a:rPr lang="tr-TR" sz="1400" dirty="0" err="1"/>
              <a:t>only</a:t>
            </a:r>
            <a:r>
              <a:rPr lang="tr-TR" sz="1400" dirty="0"/>
              <a:t> </a:t>
            </a:r>
            <a:r>
              <a:rPr lang="tr-TR" sz="1400" dirty="0" err="1"/>
              <a:t>importent</a:t>
            </a:r>
            <a:r>
              <a:rPr lang="tr-TR" sz="1400" dirty="0"/>
              <a:t> </a:t>
            </a:r>
            <a:r>
              <a:rPr lang="tr-TR" sz="1400" dirty="0" err="1"/>
              <a:t>for</a:t>
            </a:r>
            <a:r>
              <a:rPr lang="tr-TR" sz="1400" dirty="0"/>
              <a:t> </a:t>
            </a:r>
            <a:r>
              <a:rPr lang="tr-TR" sz="1400" dirty="0" err="1"/>
              <a:t>the</a:t>
            </a:r>
            <a:r>
              <a:rPr lang="tr-TR" sz="1400" dirty="0"/>
              <a:t> EPC </a:t>
            </a:r>
            <a:r>
              <a:rPr lang="tr-TR" sz="1400" dirty="0" err="1"/>
              <a:t>scope</a:t>
            </a:r>
            <a:r>
              <a:rPr lang="tr-TR" sz="1400" dirty="0"/>
              <a:t> of </a:t>
            </a:r>
            <a:r>
              <a:rPr lang="tr-TR" sz="1400" dirty="0" err="1"/>
              <a:t>below</a:t>
            </a:r>
            <a:r>
              <a:rPr lang="tr-TR" sz="1400" dirty="0"/>
              <a:t> </a:t>
            </a:r>
            <a:r>
              <a:rPr lang="tr-TR" sz="1400" dirty="0" err="1"/>
              <a:t>mentioned</a:t>
            </a:r>
            <a:r>
              <a:rPr lang="tr-TR" sz="1400" dirty="0"/>
              <a:t> </a:t>
            </a:r>
            <a:r>
              <a:rPr lang="tr-TR" sz="1400" dirty="0" err="1"/>
              <a:t>terminals</a:t>
            </a:r>
            <a:endParaRPr lang="tr-TR" sz="1400" dirty="0"/>
          </a:p>
          <a:p>
            <a:pPr lvl="1">
              <a:buFont typeface="Arial" panose="020B0604020202020204" pitchFamily="34" charset="0"/>
              <a:buChar char="•"/>
            </a:pPr>
            <a:r>
              <a:rPr lang="tr-TR" sz="1400" dirty="0"/>
              <a:t>F</a:t>
            </a:r>
            <a:r>
              <a:rPr lang="en-US" sz="1400" dirty="0" err="1"/>
              <a:t>erry</a:t>
            </a:r>
            <a:r>
              <a:rPr lang="en-US" sz="1400" dirty="0"/>
              <a:t> and passenger terminal, </a:t>
            </a:r>
            <a:endParaRPr lang="tr-TR" sz="1400" dirty="0"/>
          </a:p>
          <a:p>
            <a:pPr lvl="1">
              <a:buFont typeface="Arial" panose="020B0604020202020204" pitchFamily="34" charset="0"/>
              <a:buChar char="•"/>
            </a:pPr>
            <a:r>
              <a:rPr lang="tr-TR" sz="1400" dirty="0"/>
              <a:t>C</a:t>
            </a:r>
            <a:r>
              <a:rPr lang="en-US" sz="1400" dirty="0" err="1"/>
              <a:t>ontainer</a:t>
            </a:r>
            <a:r>
              <a:rPr lang="en-US" sz="1400" dirty="0"/>
              <a:t> terminal,</a:t>
            </a:r>
            <a:endParaRPr lang="tr-TR" sz="1400" dirty="0"/>
          </a:p>
          <a:p>
            <a:pPr lvl="1">
              <a:buFont typeface="Arial" panose="020B0604020202020204" pitchFamily="34" charset="0"/>
              <a:buChar char="•"/>
            </a:pPr>
            <a:r>
              <a:rPr lang="tr-TR" sz="1400" dirty="0"/>
              <a:t>G</a:t>
            </a:r>
            <a:r>
              <a:rPr lang="en-US" sz="1400" dirty="0" err="1"/>
              <a:t>eneral</a:t>
            </a:r>
            <a:r>
              <a:rPr lang="en-US" sz="1400" dirty="0"/>
              <a:t> cargo port</a:t>
            </a:r>
            <a:endParaRPr lang="tr-TR" sz="1400" dirty="0"/>
          </a:p>
          <a:p>
            <a:pPr lvl="1">
              <a:buFont typeface="Arial" panose="020B0604020202020204" pitchFamily="34" charset="0"/>
              <a:buChar char="•"/>
            </a:pPr>
            <a:r>
              <a:rPr lang="tr-TR" sz="1400" dirty="0"/>
              <a:t>B</a:t>
            </a:r>
            <a:r>
              <a:rPr lang="en-US" sz="1400" dirty="0" err="1"/>
              <a:t>ulk</a:t>
            </a:r>
            <a:r>
              <a:rPr lang="en-US" sz="1400" dirty="0"/>
              <a:t> cargo port</a:t>
            </a:r>
            <a:endParaRPr lang="tr-TR" sz="1400" dirty="0"/>
          </a:p>
          <a:p>
            <a:pPr lvl="1">
              <a:buFont typeface="Arial" panose="020B0604020202020204" pitchFamily="34" charset="0"/>
              <a:buChar char="•"/>
            </a:pPr>
            <a:r>
              <a:rPr lang="tr-TR" sz="1400" dirty="0"/>
              <a:t>S</a:t>
            </a:r>
            <a:r>
              <a:rPr lang="en-US" sz="1400" dirty="0"/>
              <a:t>hip building and repair facility are built</a:t>
            </a:r>
            <a:endParaRPr lang="tr-TR" sz="1400" dirty="0"/>
          </a:p>
          <a:p>
            <a:pPr lvl="1">
              <a:buFont typeface="Arial" panose="020B0604020202020204" pitchFamily="34" charset="0"/>
              <a:buChar char="•"/>
            </a:pPr>
            <a:r>
              <a:rPr lang="en-US" sz="1400" dirty="0"/>
              <a:t>Ro-Ro and polypropylene terminal is expanded.</a:t>
            </a:r>
            <a:endParaRPr lang="tr-TR" sz="1400" dirty="0"/>
          </a:p>
          <a:p>
            <a:pPr lvl="1">
              <a:buFont typeface="Arial" panose="020B0604020202020204" pitchFamily="34" charset="0"/>
              <a:buChar char="•"/>
            </a:pPr>
            <a:r>
              <a:rPr lang="tr-TR" sz="1400" dirty="0"/>
              <a:t>But </a:t>
            </a:r>
            <a:r>
              <a:rPr lang="tr-TR" sz="1400" dirty="0" err="1"/>
              <a:t>also</a:t>
            </a:r>
            <a:r>
              <a:rPr lang="tr-TR" sz="1400" dirty="0"/>
              <a:t>, </a:t>
            </a:r>
            <a:r>
              <a:rPr lang="tr-TR" sz="1400" dirty="0" err="1"/>
              <a:t>by</a:t>
            </a:r>
            <a:r>
              <a:rPr lang="tr-TR" sz="1400" dirty="0"/>
              <a:t> </a:t>
            </a:r>
            <a:r>
              <a:rPr lang="tr-TR" sz="1400" dirty="0" err="1"/>
              <a:t>the</a:t>
            </a:r>
            <a:r>
              <a:rPr lang="en-US" sz="1400" dirty="0"/>
              <a:t> budget of $1.5 billion is constructed as the biggest seaport of the Caspian Sea</a:t>
            </a:r>
            <a:endParaRPr lang="en-AU" altLang="tr-TR" sz="1400" dirty="0">
              <a:ea typeface="Times New Roman" panose="02020603050405020304" pitchFamily="18" charset="0"/>
              <a:cs typeface="Arial" panose="020B0604020202020204" pitchFamily="34" charset="0"/>
            </a:endParaRPr>
          </a:p>
        </p:txBody>
      </p:sp>
      <p:sp>
        <p:nvSpPr>
          <p:cNvPr id="7"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tr-TR" sz="2400" b="1" i="1" dirty="0"/>
              <a:t>International </a:t>
            </a:r>
            <a:r>
              <a:rPr lang="tr-TR" sz="2400" b="1" i="1" dirty="0" err="1"/>
              <a:t>Türkmenbaşı</a:t>
            </a:r>
            <a:r>
              <a:rPr lang="tr-TR" sz="2400" b="1" i="1" dirty="0"/>
              <a:t> </a:t>
            </a:r>
            <a:r>
              <a:rPr lang="tr-TR" sz="2400" b="1" i="1" dirty="0" err="1"/>
              <a:t>Seaport</a:t>
            </a:r>
            <a:r>
              <a:rPr lang="tr-TR" sz="2400" b="1" i="1" dirty="0"/>
              <a:t> Project</a:t>
            </a:r>
            <a:br>
              <a:rPr lang="tr-TR" sz="2400" b="1" i="1" dirty="0"/>
            </a:br>
            <a:r>
              <a:rPr lang="tr-TR" sz="2400" b="1" i="1" dirty="0" err="1"/>
              <a:t>Turkmenbası</a:t>
            </a:r>
            <a:r>
              <a:rPr lang="tr-TR" sz="2400" b="1" i="1" dirty="0"/>
              <a:t>, </a:t>
            </a:r>
            <a:r>
              <a:rPr lang="tr-TR" sz="2400" b="1" i="1" dirty="0" err="1"/>
              <a:t>Turkmenistan</a:t>
            </a:r>
            <a:endParaRPr lang="tr-TR" sz="2400" b="1" i="1" dirty="0"/>
          </a:p>
        </p:txBody>
      </p:sp>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t="32660"/>
          <a:stretch/>
        </p:blipFill>
        <p:spPr>
          <a:xfrm>
            <a:off x="622299" y="3070609"/>
            <a:ext cx="6478659" cy="3243404"/>
          </a:xfrm>
          <a:prstGeom prst="rect">
            <a:avLst/>
          </a:prstGeom>
          <a:ln>
            <a:noFill/>
          </a:ln>
          <a:effectLst>
            <a:outerShdw blurRad="190500" algn="tl" rotWithShape="0">
              <a:srgbClr val="000000">
                <a:alpha val="70000"/>
              </a:srgbClr>
            </a:outerShdw>
          </a:effectLst>
        </p:spPr>
      </p:pic>
      <p:sp>
        <p:nvSpPr>
          <p:cNvPr id="8" name="İçerik Yer Tutucusu 2"/>
          <p:cNvSpPr txBox="1">
            <a:spLocks/>
          </p:cNvSpPr>
          <p:nvPr/>
        </p:nvSpPr>
        <p:spPr>
          <a:xfrm>
            <a:off x="792152" y="1257830"/>
            <a:ext cx="9101148" cy="21085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Owner			:</a:t>
            </a:r>
            <a:r>
              <a:rPr lang="en-AU" altLang="tr-TR" sz="1400" dirty="0">
                <a:solidFill>
                  <a:srgbClr val="FFC000"/>
                </a:solidFill>
                <a:ea typeface="Times New Roman" panose="02020603050405020304" pitchFamily="18" charset="0"/>
                <a:cs typeface="Arial" panose="020B0604020202020204" pitchFamily="34" charset="0"/>
              </a:rPr>
              <a:t> </a:t>
            </a:r>
            <a:r>
              <a:rPr lang="en-AU" sz="1400" dirty="0"/>
              <a:t>T</a:t>
            </a:r>
            <a:r>
              <a:rPr lang="tr-TR" sz="1400" dirty="0"/>
              <a:t>he </a:t>
            </a:r>
            <a:r>
              <a:rPr lang="tr-TR" sz="1400" dirty="0" err="1"/>
              <a:t>State</a:t>
            </a:r>
            <a:r>
              <a:rPr lang="tr-TR" sz="1400" dirty="0"/>
              <a:t> Service of </a:t>
            </a:r>
            <a:r>
              <a:rPr lang="tr-TR" sz="1400" dirty="0" err="1"/>
              <a:t>Maritime</a:t>
            </a:r>
            <a:r>
              <a:rPr lang="tr-TR" sz="1400" dirty="0"/>
              <a:t> &amp; </a:t>
            </a:r>
            <a:r>
              <a:rPr lang="tr-TR" sz="1400" dirty="0" err="1"/>
              <a:t>River</a:t>
            </a:r>
            <a:r>
              <a:rPr lang="tr-TR" sz="1400" dirty="0"/>
              <a:t> </a:t>
            </a:r>
            <a:r>
              <a:rPr lang="tr-TR" sz="1400" dirty="0" err="1"/>
              <a:t>Transportation</a:t>
            </a:r>
            <a:r>
              <a:rPr lang="tr-TR" sz="1400" dirty="0"/>
              <a:t> of </a:t>
            </a:r>
            <a:r>
              <a:rPr lang="tr-TR" sz="1400" dirty="0" err="1"/>
              <a:t>Turkmenistan</a:t>
            </a:r>
            <a:r>
              <a:rPr lang="tr-TR" sz="1400" dirty="0"/>
              <a:t> </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Main Contractor	: </a:t>
            </a:r>
            <a:r>
              <a:rPr lang="tr-TR" altLang="tr-TR" sz="1400" dirty="0" err="1">
                <a:ea typeface="Times New Roman" panose="02020603050405020304" pitchFamily="18" charset="0"/>
                <a:cs typeface="Arial" panose="020B0604020202020204" pitchFamily="34" charset="0"/>
              </a:rPr>
              <a:t>Gap</a:t>
            </a:r>
            <a:r>
              <a:rPr lang="tr-TR" altLang="tr-TR" sz="1400" dirty="0">
                <a:ea typeface="Times New Roman" panose="02020603050405020304" pitchFamily="18" charset="0"/>
                <a:cs typeface="Arial" panose="020B0604020202020204" pitchFamily="34" charset="0"/>
              </a:rPr>
              <a:t> İnşaat</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tr-TR" altLang="tr-TR" sz="1400" b="1" dirty="0">
                <a:solidFill>
                  <a:srgbClr val="FFC000"/>
                </a:solidFill>
                <a:ea typeface="Times New Roman" panose="02020603050405020304" pitchFamily="18" charset="0"/>
                <a:cs typeface="Arial" panose="020B0604020202020204" pitchFamily="34" charset="0"/>
              </a:rPr>
              <a:t>Designer</a:t>
            </a:r>
            <a:r>
              <a:rPr lang="en-US" altLang="tr-TR" sz="1400" b="1" dirty="0">
                <a:solidFill>
                  <a:srgbClr val="FFC000"/>
                </a:solidFill>
                <a:ea typeface="Times New Roman" panose="02020603050405020304" pitchFamily="18" charset="0"/>
                <a:cs typeface="Arial" panose="020B0604020202020204" pitchFamily="34" charset="0"/>
              </a:rPr>
              <a:t>		</a:t>
            </a:r>
            <a:r>
              <a:rPr lang="en-AU" altLang="tr-TR" sz="1400" b="1" dirty="0">
                <a:solidFill>
                  <a:srgbClr val="FFC000"/>
                </a:solidFill>
                <a:ea typeface="Times New Roman" panose="02020603050405020304" pitchFamily="18" charset="0"/>
                <a:cs typeface="Arial" panose="020B0604020202020204" pitchFamily="34" charset="0"/>
              </a:rPr>
              <a:t>:</a:t>
            </a:r>
            <a:r>
              <a:rPr lang="en-AU" altLang="tr-TR" sz="1400" dirty="0">
                <a:solidFill>
                  <a:srgbClr val="FFC000"/>
                </a:solidFill>
                <a:ea typeface="Times New Roman" panose="02020603050405020304" pitchFamily="18" charset="0"/>
                <a:cs typeface="Arial" panose="020B0604020202020204" pitchFamily="34" charset="0"/>
              </a:rPr>
              <a:t> </a:t>
            </a:r>
            <a:r>
              <a:rPr lang="tr-TR" altLang="tr-TR" sz="1400" dirty="0">
                <a:ea typeface="Times New Roman" panose="02020603050405020304" pitchFamily="18" charset="0"/>
                <a:cs typeface="Arial" panose="020B0604020202020204" pitchFamily="34" charset="0"/>
              </a:rPr>
              <a:t>2ER </a:t>
            </a:r>
            <a:r>
              <a:rPr lang="tr-TR" altLang="tr-TR" sz="1400" dirty="0" err="1">
                <a:ea typeface="Times New Roman" panose="02020603050405020304" pitchFamily="18" charset="0"/>
                <a:cs typeface="Arial" panose="020B0604020202020204" pitchFamily="34" charset="0"/>
              </a:rPr>
              <a:t>Consulting</a:t>
            </a:r>
            <a:r>
              <a:rPr lang="en-AU" altLang="tr-TR" sz="1400" dirty="0">
                <a:ea typeface="Times New Roman" panose="02020603050405020304" pitchFamily="18" charset="0"/>
                <a:cs typeface="Arial" panose="020B0604020202020204" pitchFamily="34" charset="0"/>
              </a:rPr>
              <a:t>	</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Date of Comp.	: </a:t>
            </a:r>
            <a:r>
              <a:rPr lang="tr-TR" altLang="tr-TR" sz="1400" dirty="0">
                <a:ea typeface="Times New Roman" panose="02020603050405020304" pitchFamily="18" charset="0"/>
                <a:cs typeface="Arial" panose="020B0604020202020204" pitchFamily="34" charset="0"/>
              </a:rPr>
              <a:t>May 2 2018</a:t>
            </a:r>
            <a:endParaRPr lang="en-AU" altLang="tr-TR" sz="1200" dirty="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63615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down)">
                                      <p:cBhvr>
                                        <p:cTn id="18" dur="500"/>
                                        <p:tgtEl>
                                          <p:spTgt spid="6">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down)">
                                      <p:cBhvr>
                                        <p:cTn id="21" dur="500"/>
                                        <p:tgtEl>
                                          <p:spTgt spid="6">
                                            <p:txEl>
                                              <p:pRg st="2" end="2"/>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wipe(down)">
                                      <p:cBhvr>
                                        <p:cTn id="24" dur="500"/>
                                        <p:tgtEl>
                                          <p:spTgt spid="6">
                                            <p:txEl>
                                              <p:pRg st="3" end="3"/>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wipe(down)">
                                      <p:cBhvr>
                                        <p:cTn id="30" dur="500"/>
                                        <p:tgtEl>
                                          <p:spTgt spid="6">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wipe(down)">
                                      <p:cBhvr>
                                        <p:cTn id="33" dur="500"/>
                                        <p:tgtEl>
                                          <p:spTgt spid="6">
                                            <p:txEl>
                                              <p:pRg st="6" end="6"/>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animEffect transition="in" filter="wipe(down)">
                                      <p:cBhvr>
                                        <p:cTn id="36" dur="500"/>
                                        <p:tgtEl>
                                          <p:spTgt spid="6">
                                            <p:txEl>
                                              <p:pRg st="7" end="7"/>
                                            </p:tx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wipe(down)">
                                      <p:cBhvr>
                                        <p:cTn id="39" dur="500"/>
                                        <p:tgtEl>
                                          <p:spTgt spid="6">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b="16030"/>
          <a:stretch/>
        </p:blipFill>
        <p:spPr>
          <a:xfrm>
            <a:off x="284893" y="3686502"/>
            <a:ext cx="5814282" cy="2574634"/>
          </a:xfrm>
          <a:prstGeom prst="rect">
            <a:avLst/>
          </a:prstGeom>
          <a:ln>
            <a:noFill/>
          </a:ln>
          <a:effectLst>
            <a:outerShdw blurRad="190500" algn="tl" rotWithShape="0">
              <a:srgbClr val="000000">
                <a:alpha val="70000"/>
              </a:srgbClr>
            </a:outerShdw>
          </a:effectLst>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1288" y="3686502"/>
            <a:ext cx="5087168" cy="2574634"/>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7360" y="835660"/>
            <a:ext cx="3604260" cy="2378630"/>
          </a:xfrm>
          <a:prstGeom prst="rect">
            <a:avLst/>
          </a:prstGeom>
          <a:ln>
            <a:noFill/>
          </a:ln>
          <a:effectLst>
            <a:outerShdw blurRad="190500" algn="tl" rotWithShape="0">
              <a:srgbClr val="000000">
                <a:alpha val="70000"/>
              </a:srgbClr>
            </a:outerShdw>
          </a:effectLst>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893" y="835660"/>
            <a:ext cx="3600450" cy="2400300"/>
          </a:xfrm>
          <a:prstGeom prst="rect">
            <a:avLst/>
          </a:prstGeom>
          <a:ln>
            <a:noFill/>
          </a:ln>
          <a:effectLst>
            <a:outerShdw blurRad="190500" algn="tl" rotWithShape="0">
              <a:srgbClr val="000000">
                <a:alpha val="70000"/>
              </a:srgbClr>
            </a:outerShdw>
          </a:effectLst>
        </p:spPr>
      </p:pic>
      <p:pic>
        <p:nvPicPr>
          <p:cNvPr id="8" name="Resim 7"/>
          <p:cNvPicPr>
            <a:picLocks noChangeAspect="1"/>
          </p:cNvPicPr>
          <p:nvPr/>
        </p:nvPicPr>
        <p:blipFill rotWithShape="1">
          <a:blip r:embed="rId6">
            <a:extLst>
              <a:ext uri="{28A0092B-C50C-407E-A947-70E740481C1C}">
                <a14:useLocalDpi xmlns:a14="http://schemas.microsoft.com/office/drawing/2010/main" val="0"/>
              </a:ext>
            </a:extLst>
          </a:blip>
          <a:srcRect l="26363" t="3035" r="25991" b="3758"/>
          <a:stretch/>
        </p:blipFill>
        <p:spPr>
          <a:xfrm>
            <a:off x="4367178" y="593685"/>
            <a:ext cx="1968346" cy="28625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983819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İçerik Yer Tutucusu 2"/>
          <p:cNvSpPr>
            <a:spLocks noGrp="1"/>
          </p:cNvSpPr>
          <p:nvPr>
            <p:ph idx="1"/>
          </p:nvPr>
        </p:nvSpPr>
        <p:spPr>
          <a:xfrm>
            <a:off x="792152" y="1340575"/>
            <a:ext cx="5653098" cy="5209897"/>
          </a:xfrm>
        </p:spPr>
        <p:txBody>
          <a:bodyPr>
            <a:normAutofit/>
          </a:bodyPr>
          <a:lstStyle/>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Owner			:</a:t>
            </a:r>
            <a:r>
              <a:rPr lang="en-AU" altLang="tr-TR" sz="1400" dirty="0">
                <a:solidFill>
                  <a:srgbClr val="FFC000"/>
                </a:solidFill>
                <a:ea typeface="Times New Roman" panose="02020603050405020304" pitchFamily="18" charset="0"/>
                <a:cs typeface="Arial" panose="020B0604020202020204" pitchFamily="34" charset="0"/>
              </a:rPr>
              <a:t> </a:t>
            </a:r>
            <a:r>
              <a:rPr lang="tr-TR" sz="1400" dirty="0" err="1"/>
              <a:t>Turkmenistan</a:t>
            </a:r>
            <a:r>
              <a:rPr lang="tr-TR" sz="1400" dirty="0"/>
              <a:t> </a:t>
            </a:r>
            <a:r>
              <a:rPr lang="tr-TR" sz="1400" dirty="0" err="1"/>
              <a:t>Ministry</a:t>
            </a:r>
            <a:r>
              <a:rPr lang="tr-TR" sz="1400" dirty="0"/>
              <a:t> of </a:t>
            </a:r>
            <a:r>
              <a:rPr lang="tr-TR" sz="1400" dirty="0" err="1"/>
              <a:t>Chemistry</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Main Contractor	: </a:t>
            </a:r>
            <a:r>
              <a:rPr lang="tr-TR" altLang="tr-TR" sz="1400" dirty="0" err="1">
                <a:ea typeface="Times New Roman" panose="02020603050405020304" pitchFamily="18" charset="0"/>
                <a:cs typeface="Arial" panose="020B0604020202020204" pitchFamily="34" charset="0"/>
              </a:rPr>
              <a:t>Gap</a:t>
            </a:r>
            <a:r>
              <a:rPr lang="tr-TR" altLang="tr-TR" sz="1400" dirty="0">
                <a:ea typeface="Times New Roman" panose="02020603050405020304" pitchFamily="18" charset="0"/>
                <a:cs typeface="Arial" panose="020B0604020202020204" pitchFamily="34" charset="0"/>
              </a:rPr>
              <a:t> İnşaat / Mitsubishi Corporation</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tr-TR" altLang="tr-TR" sz="1400" b="1" dirty="0">
                <a:solidFill>
                  <a:srgbClr val="FFC000"/>
                </a:solidFill>
                <a:ea typeface="Times New Roman" panose="02020603050405020304" pitchFamily="18" charset="0"/>
                <a:cs typeface="Arial" panose="020B0604020202020204" pitchFamily="34" charset="0"/>
              </a:rPr>
              <a:t>Subcontractor</a:t>
            </a:r>
            <a:r>
              <a:rPr lang="en-US" altLang="tr-TR" sz="1400" b="1" dirty="0">
                <a:solidFill>
                  <a:srgbClr val="FFC000"/>
                </a:solidFill>
                <a:ea typeface="Times New Roman" panose="02020603050405020304" pitchFamily="18" charset="0"/>
                <a:cs typeface="Arial" panose="020B0604020202020204" pitchFamily="34" charset="0"/>
              </a:rPr>
              <a:t>	</a:t>
            </a:r>
            <a:r>
              <a:rPr lang="en-AU" altLang="tr-TR" sz="1400" b="1" dirty="0">
                <a:solidFill>
                  <a:srgbClr val="FFC000"/>
                </a:solidFill>
                <a:ea typeface="Times New Roman" panose="02020603050405020304" pitchFamily="18" charset="0"/>
                <a:cs typeface="Arial" panose="020B0604020202020204" pitchFamily="34" charset="0"/>
              </a:rPr>
              <a:t>:</a:t>
            </a:r>
            <a:r>
              <a:rPr lang="en-AU" altLang="tr-TR" sz="1400" dirty="0">
                <a:solidFill>
                  <a:srgbClr val="FFC000"/>
                </a:solidFill>
                <a:ea typeface="Times New Roman" panose="02020603050405020304" pitchFamily="18" charset="0"/>
                <a:cs typeface="Arial" panose="020B0604020202020204" pitchFamily="34" charset="0"/>
              </a:rPr>
              <a:t> </a:t>
            </a:r>
            <a:r>
              <a:rPr lang="tr-TR" altLang="tr-TR" sz="1400" dirty="0">
                <a:ea typeface="Times New Roman" panose="02020603050405020304" pitchFamily="18" charset="0"/>
                <a:cs typeface="Arial" panose="020B0604020202020204" pitchFamily="34" charset="0"/>
              </a:rPr>
              <a:t>Mitsubishi </a:t>
            </a:r>
            <a:r>
              <a:rPr lang="tr-TR" altLang="tr-TR" sz="1400" dirty="0" err="1">
                <a:ea typeface="Times New Roman" panose="02020603050405020304" pitchFamily="18" charset="0"/>
                <a:cs typeface="Arial" panose="020B0604020202020204" pitchFamily="34" charset="0"/>
              </a:rPr>
              <a:t>Heavy</a:t>
            </a:r>
            <a:r>
              <a:rPr lang="tr-TR" altLang="tr-TR" sz="1400" dirty="0">
                <a:ea typeface="Times New Roman" panose="02020603050405020304" pitchFamily="18" charset="0"/>
                <a:cs typeface="Arial" panose="020B0604020202020204" pitchFamily="34" charset="0"/>
              </a:rPr>
              <a:t> </a:t>
            </a:r>
            <a:r>
              <a:rPr lang="tr-TR" altLang="tr-TR" sz="1400" dirty="0" err="1">
                <a:ea typeface="Times New Roman" panose="02020603050405020304" pitchFamily="18" charset="0"/>
                <a:cs typeface="Arial" panose="020B0604020202020204" pitchFamily="34" charset="0"/>
              </a:rPr>
              <a:t>Industries</a:t>
            </a:r>
            <a:r>
              <a:rPr lang="en-AU" altLang="tr-TR" sz="1400" dirty="0">
                <a:ea typeface="Times New Roman" panose="02020603050405020304" pitchFamily="18" charset="0"/>
                <a:cs typeface="Arial" panose="020B0604020202020204" pitchFamily="34" charset="0"/>
              </a:rPr>
              <a:t>	</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Date of Comp.	: </a:t>
            </a:r>
            <a:r>
              <a:rPr lang="tr-TR" altLang="tr-TR" sz="1400" dirty="0" err="1">
                <a:ea typeface="Times New Roman" panose="02020603050405020304" pitchFamily="18" charset="0"/>
                <a:cs typeface="Arial" panose="020B0604020202020204" pitchFamily="34" charset="0"/>
              </a:rPr>
              <a:t>June</a:t>
            </a:r>
            <a:r>
              <a:rPr lang="tr-TR" altLang="tr-TR" sz="1400" dirty="0">
                <a:ea typeface="Times New Roman" panose="02020603050405020304" pitchFamily="18" charset="0"/>
                <a:cs typeface="Arial" panose="020B0604020202020204" pitchFamily="34" charset="0"/>
              </a:rPr>
              <a:t> 30, 2018</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Description of work: </a:t>
            </a:r>
          </a:p>
          <a:p>
            <a:pPr>
              <a:buFont typeface="Arial" panose="020B0604020202020204" pitchFamily="34" charset="0"/>
              <a:buChar char="•"/>
            </a:pPr>
            <a:r>
              <a:rPr lang="tr-TR" sz="1400" dirty="0"/>
              <a:t>A</a:t>
            </a:r>
            <a:r>
              <a:rPr lang="en-US" sz="1400" dirty="0" err="1"/>
              <a:t>nnual</a:t>
            </a:r>
            <a:r>
              <a:rPr lang="en-US" sz="1400" dirty="0"/>
              <a:t> production capacity of 1.155.000 tons</a:t>
            </a:r>
            <a:endParaRPr lang="tr-TR" sz="1400" b="1" dirty="0">
              <a:solidFill>
                <a:srgbClr val="FFC000"/>
              </a:solidFill>
              <a:cs typeface="Arial" panose="020B0604020202020204" pitchFamily="34" charset="0"/>
            </a:endParaRPr>
          </a:p>
          <a:p>
            <a:pPr>
              <a:buFont typeface="Arial" panose="020B0604020202020204" pitchFamily="34" charset="0"/>
              <a:buChar char="•"/>
            </a:pPr>
            <a:r>
              <a:rPr lang="tr-TR" sz="1400" dirty="0"/>
              <a:t>B</a:t>
            </a:r>
            <a:r>
              <a:rPr lang="en-US" sz="1400" dirty="0" err="1"/>
              <a:t>udget</a:t>
            </a:r>
            <a:r>
              <a:rPr lang="en-US" sz="1400" dirty="0"/>
              <a:t> of $1.35 billion,</a:t>
            </a:r>
            <a:endParaRPr lang="tr-TR" sz="1400" dirty="0"/>
          </a:p>
          <a:p>
            <a:pPr>
              <a:buFont typeface="Arial" panose="020B0604020202020204" pitchFamily="34" charset="0"/>
              <a:buChar char="•"/>
            </a:pPr>
            <a:r>
              <a:rPr lang="tr-TR" sz="1400" dirty="0"/>
              <a:t>T</a:t>
            </a:r>
            <a:r>
              <a:rPr lang="en-US" sz="1400" dirty="0"/>
              <a:t>he biggest ammonia </a:t>
            </a:r>
            <a:r>
              <a:rPr lang="tr-TR" sz="1400" dirty="0"/>
              <a:t>&amp;</a:t>
            </a:r>
            <a:r>
              <a:rPr lang="en-US" sz="1400" dirty="0"/>
              <a:t> urea production</a:t>
            </a:r>
            <a:endParaRPr lang="tr-TR" sz="1400" dirty="0"/>
          </a:p>
          <a:p>
            <a:pPr marL="0" indent="0">
              <a:buNone/>
            </a:pPr>
            <a:r>
              <a:rPr lang="tr-TR" sz="1400" dirty="0"/>
              <a:t>        </a:t>
            </a:r>
            <a:r>
              <a:rPr lang="en-US" sz="1400" dirty="0"/>
              <a:t>plant</a:t>
            </a:r>
            <a:r>
              <a:rPr lang="tr-TR" sz="1400" dirty="0"/>
              <a:t> of </a:t>
            </a:r>
            <a:r>
              <a:rPr lang="tr-TR" sz="1400" dirty="0" err="1"/>
              <a:t>Turkmenistan</a:t>
            </a:r>
            <a:endParaRPr lang="tr-TR" altLang="tr-TR" sz="1400" b="1" dirty="0">
              <a:solidFill>
                <a:srgbClr val="FFC000"/>
              </a:solidFill>
              <a:ea typeface="Times New Roman" panose="02020603050405020304" pitchFamily="18" charset="0"/>
              <a:cs typeface="Arial" panose="020B0604020202020204" pitchFamily="34" charset="0"/>
            </a:endParaRPr>
          </a:p>
        </p:txBody>
      </p:sp>
      <p:pic>
        <p:nvPicPr>
          <p:cNvPr id="10" name="Resim 9"/>
          <p:cNvPicPr>
            <a:picLocks noChangeAspect="1"/>
          </p:cNvPicPr>
          <p:nvPr/>
        </p:nvPicPr>
        <p:blipFill rotWithShape="1">
          <a:blip r:embed="rId2">
            <a:extLst>
              <a:ext uri="{28A0092B-C50C-407E-A947-70E740481C1C}">
                <a14:useLocalDpi xmlns:a14="http://schemas.microsoft.com/office/drawing/2010/main" val="0"/>
              </a:ext>
            </a:extLst>
          </a:blip>
          <a:srcRect t="22960"/>
          <a:stretch/>
        </p:blipFill>
        <p:spPr>
          <a:xfrm>
            <a:off x="5232399" y="2120900"/>
            <a:ext cx="6555001" cy="3921573"/>
          </a:xfrm>
          <a:prstGeom prst="rect">
            <a:avLst/>
          </a:prstGeom>
          <a:ln>
            <a:noFill/>
          </a:ln>
          <a:effectLst>
            <a:outerShdw blurRad="190500" algn="tl" rotWithShape="0">
              <a:srgbClr val="000000">
                <a:alpha val="70000"/>
              </a:srgbClr>
            </a:outerShdw>
          </a:effectLst>
        </p:spPr>
      </p:pic>
      <p:sp>
        <p:nvSpPr>
          <p:cNvPr id="11"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fontAlgn="ctr"/>
            <a:r>
              <a:rPr lang="en-US" sz="2400" b="1" i="1" dirty="0" err="1"/>
              <a:t>Garabogaz</a:t>
            </a:r>
            <a:r>
              <a:rPr lang="en-US" sz="2400" b="1" i="1" dirty="0"/>
              <a:t> Ammonia and Urea Production</a:t>
            </a:r>
            <a:br>
              <a:rPr lang="tr-TR" sz="2400" b="1" i="1" dirty="0"/>
            </a:br>
            <a:r>
              <a:rPr lang="tr-TR" sz="2400" b="1" i="1" dirty="0" err="1"/>
              <a:t>Garabogaz</a:t>
            </a:r>
            <a:r>
              <a:rPr lang="tr-TR" sz="2400" b="1" i="1" dirty="0"/>
              <a:t>, </a:t>
            </a:r>
            <a:r>
              <a:rPr lang="tr-TR" sz="2400" b="1" i="1" dirty="0" err="1"/>
              <a:t>Turkmenistan</a:t>
            </a:r>
            <a:endParaRPr lang="tr-TR" sz="2400" b="1" i="1" dirty="0"/>
          </a:p>
        </p:txBody>
      </p:sp>
    </p:spTree>
    <p:extLst>
      <p:ext uri="{BB962C8B-B14F-4D97-AF65-F5344CB8AC3E}">
        <p14:creationId xmlns:p14="http://schemas.microsoft.com/office/powerpoint/2010/main" val="3020545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down)">
                                      <p:cBhvr>
                                        <p:cTn id="18" dur="500"/>
                                        <p:tgtEl>
                                          <p:spTgt spid="6">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down)">
                                      <p:cBhvr>
                                        <p:cTn id="21" dur="500"/>
                                        <p:tgtEl>
                                          <p:spTgt spid="6">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wipe(down)">
                                      <p:cBhvr>
                                        <p:cTn id="24" dur="500"/>
                                        <p:tgtEl>
                                          <p:spTgt spid="6">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wipe(down)">
                                      <p:cBhvr>
                                        <p:cTn id="30" dur="500"/>
                                        <p:tgtEl>
                                          <p:spTgt spid="6">
                                            <p:txEl>
                                              <p:pRg st="6" end="6"/>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Effect transition="in" filter="wipe(down)">
                                      <p:cBhvr>
                                        <p:cTn id="33" dur="500"/>
                                        <p:tgtEl>
                                          <p:spTgt spid="6">
                                            <p:txEl>
                                              <p:pRg st="7" end="7"/>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
                                            <p:txEl>
                                              <p:pRg st="8" end="8"/>
                                            </p:txEl>
                                          </p:spTgt>
                                        </p:tgtEl>
                                        <p:attrNameLst>
                                          <p:attrName>style.visibility</p:attrName>
                                        </p:attrNameLst>
                                      </p:cBhvr>
                                      <p:to>
                                        <p:strVal val="visible"/>
                                      </p:to>
                                    </p:set>
                                    <p:animEffect transition="in" filter="wipe(down)">
                                      <p:cBhvr>
                                        <p:cTn id="36" dur="500"/>
                                        <p:tgtEl>
                                          <p:spTgt spid="6">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399" y="3728933"/>
            <a:ext cx="3901441" cy="2900466"/>
          </a:xfrm>
          <a:prstGeom prst="rect">
            <a:avLst/>
          </a:prstGeom>
          <a:ln>
            <a:noFill/>
          </a:ln>
          <a:effectLst>
            <a:outerShdw blurRad="190500" algn="tl" rotWithShape="0">
              <a:srgbClr val="000000">
                <a:alpha val="70000"/>
              </a:srgbClr>
            </a:outerShdw>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119" y="420024"/>
            <a:ext cx="4182960" cy="3109755"/>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0283" y="3739602"/>
            <a:ext cx="3887092" cy="2889797"/>
          </a:xfrm>
          <a:prstGeom prst="rect">
            <a:avLst/>
          </a:prstGeom>
          <a:ln>
            <a:noFill/>
          </a:ln>
          <a:effectLst>
            <a:outerShdw blurRad="190500" algn="tl" rotWithShape="0">
              <a:srgbClr val="000000">
                <a:alpha val="70000"/>
              </a:srgbClr>
            </a:outerShdw>
          </a:effectLst>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351" y="384963"/>
            <a:ext cx="4230119" cy="31448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732264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fontAlgn="ctr"/>
            <a:r>
              <a:rPr lang="tr-TR" altLang="tr-TR" sz="2400" b="1" i="1" dirty="0"/>
              <a:t>1450 MW Mostaganem PP Cooling Water  Intake System / ALGERIA</a:t>
            </a:r>
            <a:endParaRPr lang="tr-TR" sz="2400" b="1" i="1" dirty="0"/>
          </a:p>
        </p:txBody>
      </p:sp>
      <p:pic>
        <p:nvPicPr>
          <p:cNvPr id="8" name="Resim 1">
            <a:extLst>
              <a:ext uri="{FF2B5EF4-FFF2-40B4-BE49-F238E27FC236}">
                <a16:creationId xmlns:a16="http://schemas.microsoft.com/office/drawing/2014/main" id="{39142CFB-A69D-4195-8A71-65CE86BB7A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996" y="1191649"/>
            <a:ext cx="5632963" cy="3367651"/>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Resim 2">
            <a:extLst>
              <a:ext uri="{FF2B5EF4-FFF2-40B4-BE49-F238E27FC236}">
                <a16:creationId xmlns:a16="http://schemas.microsoft.com/office/drawing/2014/main" id="{D70F11A5-7E93-48F2-918F-B6F55AAE6B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4308" y="1191649"/>
            <a:ext cx="2991831" cy="202543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Resim 3">
            <a:extLst>
              <a:ext uri="{FF2B5EF4-FFF2-40B4-BE49-F238E27FC236}">
                <a16:creationId xmlns:a16="http://schemas.microsoft.com/office/drawing/2014/main" id="{F710F59B-3E34-4380-AAE3-E3E2224EC3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7823" y="3339753"/>
            <a:ext cx="3071472" cy="22059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İçerik Yer Tutucusu 2">
            <a:extLst>
              <a:ext uri="{FF2B5EF4-FFF2-40B4-BE49-F238E27FC236}">
                <a16:creationId xmlns:a16="http://schemas.microsoft.com/office/drawing/2014/main" id="{108E3E0D-E891-4CCE-AD78-85C9609AFFB7}"/>
              </a:ext>
            </a:extLst>
          </p:cNvPr>
          <p:cNvSpPr>
            <a:spLocks noGrp="1"/>
          </p:cNvSpPr>
          <p:nvPr>
            <p:ph idx="1"/>
          </p:nvPr>
        </p:nvSpPr>
        <p:spPr>
          <a:xfrm>
            <a:off x="732705" y="4681966"/>
            <a:ext cx="10726590" cy="2176034"/>
          </a:xfrm>
        </p:spPr>
        <p:txBody>
          <a:bodyPr>
            <a:normAutofit/>
          </a:bodyPr>
          <a:lstStyle/>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Owner				:</a:t>
            </a:r>
            <a:r>
              <a:rPr lang="en-AU" altLang="tr-TR" sz="1400" dirty="0">
                <a:solidFill>
                  <a:srgbClr val="FFC000"/>
                </a:solidFill>
                <a:ea typeface="Times New Roman" panose="02020603050405020304" pitchFamily="18" charset="0"/>
                <a:cs typeface="Arial" panose="020B0604020202020204" pitchFamily="34" charset="0"/>
              </a:rPr>
              <a:t> </a:t>
            </a:r>
            <a:r>
              <a:rPr lang="en-US" sz="1400" dirty="0"/>
              <a:t>SONELGAZ - ALGERIA</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Key Designer		: </a:t>
            </a:r>
            <a:r>
              <a:rPr lang="en-US" altLang="tr-TR" sz="1400" dirty="0">
                <a:ea typeface="Times New Roman" panose="02020603050405020304" pitchFamily="18" charset="0"/>
                <a:cs typeface="Arial" panose="020B0604020202020204" pitchFamily="34" charset="0"/>
              </a:rPr>
              <a:t>SAMSUNG SC&amp;T </a:t>
            </a:r>
          </a:p>
          <a:p>
            <a:pPr>
              <a:buFont typeface="Wingdings" panose="05000000000000000000" pitchFamily="2" charset="2"/>
              <a:buChar char="q"/>
            </a:pPr>
            <a:r>
              <a:rPr lang="en-US" altLang="tr-TR" sz="1400" b="1" dirty="0">
                <a:solidFill>
                  <a:srgbClr val="FFC000"/>
                </a:solidFill>
                <a:ea typeface="Times New Roman" panose="02020603050405020304" pitchFamily="18" charset="0"/>
                <a:cs typeface="Arial" panose="020B0604020202020204" pitchFamily="34" charset="0"/>
              </a:rPr>
              <a:t>C</a:t>
            </a:r>
            <a:r>
              <a:rPr lang="tr-TR" altLang="tr-TR" sz="1400" b="1" dirty="0">
                <a:solidFill>
                  <a:srgbClr val="FFC000"/>
                </a:solidFill>
                <a:ea typeface="Times New Roman" panose="02020603050405020304" pitchFamily="18" charset="0"/>
                <a:cs typeface="Arial" panose="020B0604020202020204" pitchFamily="34" charset="0"/>
              </a:rPr>
              <a:t>ontractor</a:t>
            </a:r>
            <a:r>
              <a:rPr lang="en-US" altLang="tr-TR" sz="1400" b="1" dirty="0">
                <a:solidFill>
                  <a:srgbClr val="FFC000"/>
                </a:solidFill>
                <a:ea typeface="Times New Roman" panose="02020603050405020304" pitchFamily="18" charset="0"/>
                <a:cs typeface="Arial" panose="020B0604020202020204" pitchFamily="34" charset="0"/>
              </a:rPr>
              <a:t>			</a:t>
            </a:r>
            <a:r>
              <a:rPr lang="en-AU" altLang="tr-TR" sz="1400" b="1" dirty="0">
                <a:solidFill>
                  <a:srgbClr val="FFC000"/>
                </a:solidFill>
                <a:ea typeface="Times New Roman" panose="02020603050405020304" pitchFamily="18" charset="0"/>
                <a:cs typeface="Arial" panose="020B0604020202020204" pitchFamily="34" charset="0"/>
              </a:rPr>
              <a:t>:</a:t>
            </a:r>
            <a:r>
              <a:rPr lang="en-AU" altLang="tr-TR" sz="1400" dirty="0">
                <a:solidFill>
                  <a:srgbClr val="FFC000"/>
                </a:solidFill>
                <a:ea typeface="Times New Roman" panose="02020603050405020304" pitchFamily="18" charset="0"/>
                <a:cs typeface="Arial" panose="020B0604020202020204" pitchFamily="34" charset="0"/>
              </a:rPr>
              <a:t> </a:t>
            </a:r>
            <a:r>
              <a:rPr lang="en-US" altLang="tr-TR" sz="1400" dirty="0">
                <a:ea typeface="Times New Roman" panose="02020603050405020304" pitchFamily="18" charset="0"/>
                <a:cs typeface="Arial" panose="020B0604020202020204" pitchFamily="34" charset="0"/>
              </a:rPr>
              <a:t>TML İNŞAAT A.Ş.</a:t>
            </a: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Start Date			: </a:t>
            </a:r>
            <a:r>
              <a:rPr lang="en-US" altLang="tr-TR" sz="1400" dirty="0">
                <a:ea typeface="Times New Roman" panose="02020603050405020304" pitchFamily="18" charset="0"/>
                <a:cs typeface="Arial" panose="020B0604020202020204" pitchFamily="34" charset="0"/>
              </a:rPr>
              <a:t>May – 2017 </a:t>
            </a: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Description of work	: </a:t>
            </a:r>
            <a:r>
              <a:rPr lang="tr-TR" altLang="tr-TR" sz="1400" dirty="0">
                <a:ln w="0"/>
                <a:latin typeface="Century Gothic (Headings)"/>
                <a:cs typeface="Calibri"/>
              </a:rPr>
              <a:t>The Scope of Project is installation of Cooling Water Intake Pipeline </a:t>
            </a:r>
            <a:endParaRPr lang="en-US" altLang="tr-TR" sz="1400" dirty="0">
              <a:ln w="0"/>
              <a:latin typeface="Century Gothic (Headings)"/>
              <a:cs typeface="Calibri"/>
            </a:endParaRPr>
          </a:p>
          <a:p>
            <a:pPr>
              <a:spcBef>
                <a:spcPct val="0"/>
              </a:spcBef>
              <a:buNone/>
            </a:pPr>
            <a:r>
              <a:rPr lang="tr-TR" altLang="tr-TR" sz="1400" dirty="0">
                <a:ln w="0"/>
                <a:latin typeface="Century Gothic (Headings)"/>
                <a:cs typeface="Calibri"/>
              </a:rPr>
              <a:t>( 5 ea x 2000 mt. , HDPE Pipes with 2500 mm diameter ) including precast concrete ıntake head structure</a:t>
            </a:r>
            <a:r>
              <a:rPr lang="en-US" altLang="tr-TR" sz="1400" dirty="0">
                <a:ln w="0"/>
                <a:latin typeface="Century Gothic (Headings)"/>
                <a:cs typeface="Calibri"/>
              </a:rPr>
              <a:t>s </a:t>
            </a:r>
            <a:r>
              <a:rPr lang="tr-TR" altLang="tr-TR" sz="1400" dirty="0">
                <a:ln w="0"/>
                <a:latin typeface="Century Gothic (Headings)"/>
                <a:cs typeface="Calibri"/>
              </a:rPr>
              <a:t>as well as discharge unit for 1450 MW Combined Cycle Power Plant Project at MOSTAGANEM - ALGERIA</a:t>
            </a:r>
          </a:p>
          <a:p>
            <a:pPr>
              <a:buFont typeface="Wingdings" panose="05000000000000000000" pitchFamily="2" charset="2"/>
              <a:buChar char="q"/>
            </a:pPr>
            <a:endParaRPr lang="en-AU" altLang="tr-TR" sz="1400" b="1" dirty="0">
              <a:solidFill>
                <a:srgbClr val="FFC000"/>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61327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wipe(down)">
                                      <p:cBhvr>
                                        <p:cTn id="15" dur="500"/>
                                        <p:tgtEl>
                                          <p:spTgt spid="13">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wipe(down)">
                                      <p:cBhvr>
                                        <p:cTn id="18" dur="500"/>
                                        <p:tgtEl>
                                          <p:spTgt spid="13">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wipe(down)">
                                      <p:cBhvr>
                                        <p:cTn id="21" dur="500"/>
                                        <p:tgtEl>
                                          <p:spTgt spid="13">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wipe(down)">
                                      <p:cBhvr>
                                        <p:cTn id="2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Resim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2606" y="444492"/>
            <a:ext cx="2995864" cy="186573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4" name="Resim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0817" y="444492"/>
            <a:ext cx="2815389" cy="1865731"/>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5" name="Resim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8554" y="444492"/>
            <a:ext cx="3189706" cy="1865731"/>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6" name="Resim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72606" y="2438811"/>
            <a:ext cx="2995864" cy="1970087"/>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7" name="Resim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00817" y="2430873"/>
            <a:ext cx="2815389" cy="1978025"/>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8" name="Resim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64847" y="2430873"/>
            <a:ext cx="3173411" cy="1978025"/>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9" name="Resim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72606" y="4527960"/>
            <a:ext cx="2995864" cy="1884195"/>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50" name="Resim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00816" y="4527962"/>
            <a:ext cx="2815389" cy="1884194"/>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51" name="Resim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64848" y="4527962"/>
            <a:ext cx="3173412" cy="1884194"/>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593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fontAlgn="ctr"/>
            <a:r>
              <a:rPr lang="tr-TR" altLang="tr-TR" sz="2400" b="1" i="1" dirty="0"/>
              <a:t>BISKRA 230 MW SCPP PROJECT    </a:t>
            </a:r>
            <a:endParaRPr lang="en-US" altLang="tr-TR" sz="2400" b="1" i="1" dirty="0"/>
          </a:p>
          <a:p>
            <a:pPr fontAlgn="ctr"/>
            <a:r>
              <a:rPr lang="tr-TR" altLang="tr-TR" sz="2400" b="1" i="1" dirty="0"/>
              <a:t>ALGERIA</a:t>
            </a:r>
            <a:endParaRPr lang="en-US" altLang="tr-TR" sz="2400" b="1" i="1" dirty="0"/>
          </a:p>
        </p:txBody>
      </p:sp>
      <p:sp>
        <p:nvSpPr>
          <p:cNvPr id="9" name="İçerik Yer Tutucusu 2">
            <a:extLst>
              <a:ext uri="{FF2B5EF4-FFF2-40B4-BE49-F238E27FC236}">
                <a16:creationId xmlns:a16="http://schemas.microsoft.com/office/drawing/2014/main" id="{D2ED981A-D397-43DE-A52B-AEB235AF4C82}"/>
              </a:ext>
            </a:extLst>
          </p:cNvPr>
          <p:cNvSpPr>
            <a:spLocks noGrp="1"/>
          </p:cNvSpPr>
          <p:nvPr>
            <p:ph idx="1"/>
          </p:nvPr>
        </p:nvSpPr>
        <p:spPr>
          <a:xfrm>
            <a:off x="792152" y="4445489"/>
            <a:ext cx="11399848" cy="2430034"/>
          </a:xfrm>
        </p:spPr>
        <p:txBody>
          <a:bodyPr>
            <a:normAutofit/>
          </a:bodyPr>
          <a:lstStyle/>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Owner				:</a:t>
            </a:r>
            <a:r>
              <a:rPr lang="en-AU" altLang="tr-TR" sz="1400" dirty="0">
                <a:solidFill>
                  <a:srgbClr val="FFC000"/>
                </a:solidFill>
                <a:ea typeface="Times New Roman" panose="02020603050405020304" pitchFamily="18" charset="0"/>
                <a:cs typeface="Arial" panose="020B0604020202020204" pitchFamily="34" charset="0"/>
              </a:rPr>
              <a:t> </a:t>
            </a:r>
            <a:r>
              <a:rPr lang="en-US" sz="1400" dirty="0"/>
              <a:t>SONELGAZ – ALGERIA </a:t>
            </a:r>
            <a:r>
              <a:rPr lang="tr-TR" altLang="tr-TR" sz="1400" dirty="0"/>
              <a:t>SONELGAZ ( National Society for Electricity and Gas ) - ALGERIA</a:t>
            </a:r>
            <a:r>
              <a:rPr lang="en-AU" altLang="tr-TR" sz="1400" dirty="0"/>
              <a:t> </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cs typeface="Arial" panose="020B0604020202020204" pitchFamily="34" charset="0"/>
              </a:rPr>
              <a:t>Main Contractor 	</a:t>
            </a:r>
            <a:r>
              <a:rPr lang="en-AU" altLang="tr-TR" sz="1400" b="1" dirty="0">
                <a:solidFill>
                  <a:srgbClr val="FFC000"/>
                </a:solidFill>
                <a:ea typeface="Times New Roman" panose="02020603050405020304" pitchFamily="18" charset="0"/>
                <a:cs typeface="Arial" panose="020B0604020202020204" pitchFamily="34" charset="0"/>
              </a:rPr>
              <a:t>	: </a:t>
            </a:r>
            <a:r>
              <a:rPr lang="tr-TR" altLang="tr-TR" sz="1400" dirty="0"/>
              <a:t>HANWHA ENGINEERING &amp; CONSTRUCTION Corp.,</a:t>
            </a:r>
            <a:r>
              <a:rPr lang="en-AU" altLang="tr-TR" sz="1400" dirty="0"/>
              <a:t> </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cs typeface="Arial" panose="020B0604020202020204" pitchFamily="34" charset="0"/>
              </a:rPr>
              <a:t>Subcontractor		</a:t>
            </a:r>
            <a:r>
              <a:rPr lang="en-AU" altLang="tr-TR" sz="1400" b="1" dirty="0">
                <a:solidFill>
                  <a:srgbClr val="FFC000"/>
                </a:solidFill>
                <a:ea typeface="Times New Roman" panose="02020603050405020304" pitchFamily="18" charset="0"/>
                <a:cs typeface="Arial" panose="020B0604020202020204" pitchFamily="34" charset="0"/>
              </a:rPr>
              <a:t>:</a:t>
            </a:r>
            <a:r>
              <a:rPr lang="en-AU" altLang="tr-TR" sz="1400" dirty="0">
                <a:solidFill>
                  <a:srgbClr val="FFC000"/>
                </a:solidFill>
                <a:ea typeface="Times New Roman" panose="02020603050405020304" pitchFamily="18" charset="0"/>
                <a:cs typeface="Arial" panose="020B0604020202020204" pitchFamily="34" charset="0"/>
              </a:rPr>
              <a:t> </a:t>
            </a:r>
            <a:r>
              <a:rPr lang="tr-TR" altLang="tr-TR" sz="1400" dirty="0"/>
              <a:t>YOUKAIS BETATEK E &amp; C  SPA</a:t>
            </a:r>
            <a:r>
              <a:rPr lang="en-AU" altLang="tr-TR" sz="1400" dirty="0"/>
              <a:t> </a:t>
            </a: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Start Date			: </a:t>
            </a:r>
            <a:r>
              <a:rPr lang="tr-TR" altLang="tr-TR" sz="1400" dirty="0"/>
              <a:t>September - 2015</a:t>
            </a:r>
            <a:endParaRPr lang="en-US" altLang="tr-TR" sz="1400" dirty="0"/>
          </a:p>
          <a:p>
            <a:pPr>
              <a:buFont typeface="Wingdings" panose="05000000000000000000" pitchFamily="2" charset="2"/>
              <a:buChar char="q"/>
            </a:pPr>
            <a:r>
              <a:rPr lang="en-AU" altLang="tr-TR" sz="1400" b="1" dirty="0">
                <a:solidFill>
                  <a:srgbClr val="FFC000"/>
                </a:solidFill>
                <a:cs typeface="Arial" panose="020B0604020202020204" pitchFamily="34" charset="0"/>
              </a:rPr>
              <a:t>Date of Completion 	:</a:t>
            </a:r>
            <a:r>
              <a:rPr lang="tr-TR" altLang="tr-TR" sz="1400" b="1" dirty="0">
                <a:solidFill>
                  <a:srgbClr val="FFC000"/>
                </a:solidFill>
                <a:cs typeface="Arial" panose="020B0604020202020204" pitchFamily="34" charset="0"/>
              </a:rPr>
              <a:t> </a:t>
            </a:r>
            <a:r>
              <a:rPr lang="tr-TR" altLang="tr-TR" sz="1400" dirty="0"/>
              <a:t>June – 2017</a:t>
            </a:r>
            <a:endParaRPr lang="en-US" altLang="tr-TR" sz="1400" dirty="0"/>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Description of work 	: </a:t>
            </a:r>
            <a:r>
              <a:rPr lang="en-AU" altLang="tr-TR" sz="1400" dirty="0"/>
              <a:t>Complete Electrical, Mechanical and Instrumentation Installation Works of </a:t>
            </a:r>
            <a:r>
              <a:rPr lang="tr-TR" altLang="tr-TR" sz="1400" dirty="0"/>
              <a:t> 230 MW Gas Turbine  PP</a:t>
            </a:r>
          </a:p>
          <a:p>
            <a:pPr lvl="4">
              <a:spcBef>
                <a:spcPct val="0"/>
              </a:spcBef>
              <a:buFontTx/>
              <a:buNone/>
            </a:pPr>
            <a:endParaRPr lang="en-AU" altLang="tr-TR" b="1" dirty="0">
              <a:solidFill>
                <a:srgbClr val="FFC000"/>
              </a:solidFill>
              <a:cs typeface="Arial" panose="020B0604020202020204" pitchFamily="34" charset="0"/>
            </a:endParaRPr>
          </a:p>
          <a:p>
            <a:pPr>
              <a:buFont typeface="Wingdings" panose="05000000000000000000" pitchFamily="2" charset="2"/>
              <a:buChar char="q"/>
            </a:pPr>
            <a:endParaRPr lang="en-AU" altLang="tr-TR" sz="1400" b="1" dirty="0">
              <a:solidFill>
                <a:srgbClr val="FFC000"/>
              </a:solidFill>
              <a:ea typeface="Times New Roman" panose="02020603050405020304" pitchFamily="18" charset="0"/>
              <a:cs typeface="Arial" panose="020B0604020202020204" pitchFamily="34" charset="0"/>
            </a:endParaRPr>
          </a:p>
        </p:txBody>
      </p:sp>
      <p:pic>
        <p:nvPicPr>
          <p:cNvPr id="13" name="Resim 1">
            <a:extLst>
              <a:ext uri="{FF2B5EF4-FFF2-40B4-BE49-F238E27FC236}">
                <a16:creationId xmlns:a16="http://schemas.microsoft.com/office/drawing/2014/main" id="{BEB97C0E-3CD4-489B-9544-5F632D1340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030" y="1162023"/>
            <a:ext cx="4702567" cy="3190426"/>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Resim 2">
            <a:extLst>
              <a:ext uri="{FF2B5EF4-FFF2-40B4-BE49-F238E27FC236}">
                <a16:creationId xmlns:a16="http://schemas.microsoft.com/office/drawing/2014/main" id="{53C92042-DFA1-4989-9AB7-4B9A908EAA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197494"/>
            <a:ext cx="3230181" cy="2100651"/>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Resim 3">
            <a:extLst>
              <a:ext uri="{FF2B5EF4-FFF2-40B4-BE49-F238E27FC236}">
                <a16:creationId xmlns:a16="http://schemas.microsoft.com/office/drawing/2014/main" id="{C0512339-ED96-415D-8258-4E23DBA5B9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77789" y="2534663"/>
            <a:ext cx="3230181" cy="1767014"/>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0129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wipe(down)">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wipe(down)">
                                      <p:cBhvr>
                                        <p:cTn id="25" dur="5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wipe(down)">
                                      <p:cBhvr>
                                        <p:cTn id="30" dur="500"/>
                                        <p:tgtEl>
                                          <p:spTgt spid="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wipe(down)">
                                      <p:cBhvr>
                                        <p:cTn id="3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tr-TR" altLang="tr-TR" sz="2400" b="1" i="1" dirty="0">
                <a:latin typeface="+mj-lt"/>
                <a:cs typeface="Calibri"/>
              </a:rPr>
              <a:t>0,8 mtpy New Bar Rolling Mill Project </a:t>
            </a:r>
            <a:endParaRPr lang="en-US" altLang="tr-TR" sz="2400" b="1" i="1" dirty="0">
              <a:latin typeface="+mj-lt"/>
              <a:cs typeface="Calibri"/>
            </a:endParaRPr>
          </a:p>
          <a:p>
            <a:r>
              <a:rPr lang="tr-TR" altLang="tr-TR" sz="2400" b="1" i="1" dirty="0">
                <a:latin typeface="+mj-lt"/>
                <a:cs typeface="Calibri"/>
              </a:rPr>
              <a:t>LIBYA</a:t>
            </a:r>
            <a:endParaRPr lang="en-US" altLang="tr-TR" sz="2400" b="1" i="1" dirty="0">
              <a:latin typeface="+mj-lt"/>
              <a:cs typeface="Calibri"/>
            </a:endParaRPr>
          </a:p>
        </p:txBody>
      </p:sp>
      <p:sp>
        <p:nvSpPr>
          <p:cNvPr id="9" name="İçerik Yer Tutucusu 2">
            <a:extLst>
              <a:ext uri="{FF2B5EF4-FFF2-40B4-BE49-F238E27FC236}">
                <a16:creationId xmlns:a16="http://schemas.microsoft.com/office/drawing/2014/main" id="{D2ED981A-D397-43DE-A52B-AEB235AF4C82}"/>
              </a:ext>
            </a:extLst>
          </p:cNvPr>
          <p:cNvSpPr>
            <a:spLocks noGrp="1"/>
          </p:cNvSpPr>
          <p:nvPr>
            <p:ph idx="1"/>
          </p:nvPr>
        </p:nvSpPr>
        <p:spPr>
          <a:xfrm>
            <a:off x="792152" y="3568700"/>
            <a:ext cx="10849695" cy="3441700"/>
          </a:xfrm>
        </p:spPr>
        <p:txBody>
          <a:bodyPr>
            <a:normAutofit/>
          </a:bodyPr>
          <a:lstStyle/>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Owner				:</a:t>
            </a:r>
            <a:r>
              <a:rPr lang="en-AU" altLang="tr-TR" sz="1400" dirty="0">
                <a:solidFill>
                  <a:srgbClr val="FFC000"/>
                </a:solidFill>
                <a:ea typeface="Times New Roman" panose="02020603050405020304" pitchFamily="18" charset="0"/>
                <a:cs typeface="Arial" panose="020B0604020202020204" pitchFamily="34" charset="0"/>
              </a:rPr>
              <a:t> </a:t>
            </a:r>
            <a:r>
              <a:rPr lang="tr-TR" altLang="tr-TR" sz="1400" dirty="0">
                <a:ln/>
                <a:latin typeface="Calibri"/>
                <a:cs typeface="Calibri"/>
              </a:rPr>
              <a:t>LISCO – LIBYAN IRON AND STEEL COMPANY</a:t>
            </a:r>
            <a:r>
              <a:rPr lang="en-AU" altLang="tr-TR" sz="1400" dirty="0">
                <a:ln/>
                <a:latin typeface="Calibri"/>
                <a:cs typeface="Calibri"/>
              </a:rPr>
              <a:t> </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cs typeface="Arial" panose="020B0604020202020204" pitchFamily="34" charset="0"/>
              </a:rPr>
              <a:t>Main Contractor </a:t>
            </a:r>
            <a:r>
              <a:rPr lang="en-AU" altLang="tr-TR" sz="1400" b="1" dirty="0">
                <a:solidFill>
                  <a:srgbClr val="FFC000"/>
                </a:solidFill>
                <a:ea typeface="Times New Roman" panose="02020603050405020304" pitchFamily="18" charset="0"/>
                <a:cs typeface="Arial" panose="020B0604020202020204" pitchFamily="34" charset="0"/>
              </a:rPr>
              <a:t>		:</a:t>
            </a:r>
            <a:r>
              <a:rPr lang="tr-TR" altLang="tr-TR" sz="1400" b="1" dirty="0">
                <a:ln/>
                <a:latin typeface="Calibri"/>
                <a:cs typeface="Calibri"/>
              </a:rPr>
              <a:t> </a:t>
            </a:r>
            <a:r>
              <a:rPr lang="tr-TR" altLang="tr-TR" sz="1400" dirty="0"/>
              <a:t>TML INŞAAT A.Ş.</a:t>
            </a:r>
            <a:r>
              <a:rPr lang="en-AU" altLang="tr-TR" sz="1400" dirty="0"/>
              <a:t> </a:t>
            </a:r>
          </a:p>
          <a:p>
            <a:pPr>
              <a:buFont typeface="Wingdings" panose="05000000000000000000" pitchFamily="2" charset="2"/>
              <a:buChar char="q"/>
            </a:pPr>
            <a:r>
              <a:rPr lang="tr-TR" altLang="tr-TR" sz="1400" b="1" dirty="0">
                <a:solidFill>
                  <a:srgbClr val="FFC000"/>
                </a:solidFill>
                <a:cs typeface="Arial" panose="020B0604020202020204" pitchFamily="34" charset="0"/>
              </a:rPr>
              <a:t>Engineering &amp; Suppy</a:t>
            </a:r>
            <a:r>
              <a:rPr lang="en-US" altLang="tr-TR" sz="1400" b="1" dirty="0">
                <a:solidFill>
                  <a:srgbClr val="FFC000"/>
                </a:solidFill>
                <a:cs typeface="Arial" panose="020B0604020202020204" pitchFamily="34" charset="0"/>
              </a:rPr>
              <a:t>	:</a:t>
            </a:r>
            <a:r>
              <a:rPr lang="tr-TR" altLang="tr-TR" sz="1400" b="1" dirty="0">
                <a:ln/>
                <a:latin typeface="Calibri"/>
                <a:cs typeface="Calibri"/>
              </a:rPr>
              <a:t> </a:t>
            </a:r>
            <a:r>
              <a:rPr lang="tr-TR" altLang="tr-TR" sz="1400" dirty="0">
                <a:ln/>
                <a:latin typeface="Calibri"/>
                <a:cs typeface="Calibri"/>
              </a:rPr>
              <a:t>DANIELI - ITALY</a:t>
            </a:r>
            <a:r>
              <a:rPr lang="en-AU" altLang="tr-TR" sz="1400" dirty="0">
                <a:ln/>
                <a:latin typeface="Calibri"/>
                <a:cs typeface="Calibri"/>
              </a:rPr>
              <a:t> </a:t>
            </a:r>
          </a:p>
          <a:p>
            <a:pPr>
              <a:buFont typeface="Wingdings" panose="05000000000000000000" pitchFamily="2" charset="2"/>
              <a:buChar char="q"/>
            </a:pPr>
            <a:r>
              <a:rPr lang="tr-TR" altLang="tr-TR" sz="1400" b="1" dirty="0">
                <a:solidFill>
                  <a:srgbClr val="FFC000"/>
                </a:solidFill>
                <a:cs typeface="Arial" panose="020B0604020202020204" pitchFamily="34" charset="0"/>
              </a:rPr>
              <a:t>Consultant</a:t>
            </a:r>
            <a:r>
              <a:rPr lang="en-US" altLang="tr-TR" sz="1400" b="1" dirty="0">
                <a:solidFill>
                  <a:srgbClr val="FFC000"/>
                </a:solidFill>
                <a:cs typeface="Arial" panose="020B0604020202020204" pitchFamily="34" charset="0"/>
              </a:rPr>
              <a:t> 			</a:t>
            </a:r>
            <a:r>
              <a:rPr lang="tr-TR" altLang="tr-TR" sz="1400" b="1" dirty="0">
                <a:solidFill>
                  <a:srgbClr val="FFC000"/>
                </a:solidFill>
                <a:cs typeface="Arial" panose="020B0604020202020204" pitchFamily="34" charset="0"/>
              </a:rPr>
              <a:t>: </a:t>
            </a:r>
            <a:r>
              <a:rPr lang="tr-TR" altLang="tr-TR" sz="1400" dirty="0">
                <a:ln/>
                <a:latin typeface="Calibri"/>
                <a:cs typeface="Calibri"/>
              </a:rPr>
              <a:t>DASTUR</a:t>
            </a:r>
            <a:endParaRPr lang="en-US" altLang="tr-TR" sz="1400" dirty="0">
              <a:solidFill>
                <a:srgbClr val="FFC000"/>
              </a:solidFill>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Start Date			: </a:t>
            </a:r>
            <a:r>
              <a:rPr lang="tr-TR" altLang="tr-TR" sz="1400" dirty="0">
                <a:ln/>
                <a:latin typeface="Calibri"/>
                <a:cs typeface="Calibri"/>
              </a:rPr>
              <a:t>January - 2012 </a:t>
            </a:r>
            <a:endParaRPr lang="en-US" altLang="tr-TR" sz="1400" dirty="0">
              <a:ln/>
              <a:latin typeface="Calibri"/>
              <a:cs typeface="Calibri"/>
            </a:endParaRPr>
          </a:p>
          <a:p>
            <a:pPr>
              <a:buFont typeface="Wingdings" panose="05000000000000000000" pitchFamily="2" charset="2"/>
              <a:buChar char="q"/>
            </a:pPr>
            <a:r>
              <a:rPr lang="en-AU" altLang="tr-TR" sz="1400" b="1" dirty="0">
                <a:solidFill>
                  <a:srgbClr val="FFC000"/>
                </a:solidFill>
                <a:cs typeface="Arial" panose="020B0604020202020204" pitchFamily="34" charset="0"/>
              </a:rPr>
              <a:t>Date of Completion	:</a:t>
            </a:r>
            <a:r>
              <a:rPr lang="tr-TR" altLang="tr-TR" sz="1400" b="1" dirty="0">
                <a:solidFill>
                  <a:srgbClr val="FFC000"/>
                </a:solidFill>
                <a:cs typeface="Arial" panose="020B0604020202020204" pitchFamily="34" charset="0"/>
              </a:rPr>
              <a:t> </a:t>
            </a:r>
            <a:r>
              <a:rPr lang="en-US" altLang="tr-TR" sz="1400" dirty="0"/>
              <a:t>September </a:t>
            </a:r>
            <a:r>
              <a:rPr lang="tr-TR" altLang="tr-TR" sz="1400" dirty="0"/>
              <a:t>– 201</a:t>
            </a:r>
            <a:r>
              <a:rPr lang="en-US" altLang="tr-TR" sz="1400" dirty="0"/>
              <a:t>6</a:t>
            </a: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Description of work	: </a:t>
            </a:r>
            <a:r>
              <a:rPr lang="tr-TR" altLang="tr-TR" sz="1400" dirty="0"/>
              <a:t>The project located in Misurata – LIBYA , Mainly consist of two part</a:t>
            </a:r>
          </a:p>
          <a:p>
            <a:pPr>
              <a:spcBef>
                <a:spcPct val="0"/>
              </a:spcBef>
              <a:buNone/>
            </a:pPr>
            <a:r>
              <a:rPr lang="tr-TR" altLang="tr-TR" sz="1400" dirty="0"/>
              <a:t>                                                        - Reconditioning of the existing Facilities</a:t>
            </a:r>
          </a:p>
          <a:p>
            <a:pPr>
              <a:spcBef>
                <a:spcPct val="0"/>
              </a:spcBef>
              <a:buNone/>
            </a:pPr>
            <a:r>
              <a:rPr lang="tr-TR" altLang="tr-TR" sz="1400" dirty="0"/>
              <a:t>                                                        - Balance Erection Works of 0,8 mtpy New Bar Rolling Mill Facility</a:t>
            </a:r>
          </a:p>
          <a:p>
            <a:pPr>
              <a:spcBef>
                <a:spcPct val="0"/>
              </a:spcBef>
              <a:buNone/>
            </a:pPr>
            <a:r>
              <a:rPr lang="tr-TR" altLang="tr-TR" sz="1400" dirty="0"/>
              <a:t>                                                          ( Mechanical , Electrical &amp; Instrumentation Erection Works &amp; Piping</a:t>
            </a:r>
          </a:p>
          <a:p>
            <a:pPr>
              <a:spcBef>
                <a:spcPct val="0"/>
              </a:spcBef>
              <a:buNone/>
            </a:pPr>
            <a:r>
              <a:rPr lang="tr-TR" altLang="tr-TR" sz="1400" dirty="0"/>
              <a:t>                                                          including Cold Tests and Commissionig assistance Works.)</a:t>
            </a:r>
          </a:p>
          <a:p>
            <a:pPr>
              <a:buFont typeface="Wingdings" panose="05000000000000000000" pitchFamily="2" charset="2"/>
              <a:buChar char="q"/>
            </a:pPr>
            <a:endParaRPr lang="en-AU" altLang="tr-TR" sz="1400" b="1" dirty="0">
              <a:solidFill>
                <a:srgbClr val="FFC000"/>
              </a:solidFill>
              <a:ea typeface="Times New Roman" panose="02020603050405020304" pitchFamily="18" charset="0"/>
              <a:cs typeface="Arial" panose="020B0604020202020204" pitchFamily="34" charset="0"/>
            </a:endParaRPr>
          </a:p>
        </p:txBody>
      </p:sp>
      <p:pic>
        <p:nvPicPr>
          <p:cNvPr id="11" name="Resim 1">
            <a:extLst>
              <a:ext uri="{FF2B5EF4-FFF2-40B4-BE49-F238E27FC236}">
                <a16:creationId xmlns:a16="http://schemas.microsoft.com/office/drawing/2014/main" id="{41BBB0D5-D0AF-480E-A07B-1C6CD7CDBD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152" y="1183120"/>
            <a:ext cx="3905583" cy="236018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Resim 2">
            <a:extLst>
              <a:ext uri="{FF2B5EF4-FFF2-40B4-BE49-F238E27FC236}">
                <a16:creationId xmlns:a16="http://schemas.microsoft.com/office/drawing/2014/main" id="{DD169C93-2C31-41EA-A577-027F80E36A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312" y="1183120"/>
            <a:ext cx="4085905" cy="1906419"/>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Resim 3">
            <a:extLst>
              <a:ext uri="{FF2B5EF4-FFF2-40B4-BE49-F238E27FC236}">
                <a16:creationId xmlns:a16="http://schemas.microsoft.com/office/drawing/2014/main" id="{BBF5F7FD-433A-45D1-A7E8-EB70B880FD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94265" y="3320359"/>
            <a:ext cx="3905583" cy="2205783"/>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5945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wipe(down)">
                                      <p:cBhvr>
                                        <p:cTn id="37" dur="5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wipe(down)">
                                      <p:cBhvr>
                                        <p:cTn id="42" dur="500"/>
                                        <p:tgtEl>
                                          <p:spTgt spid="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7" end="7"/>
                                            </p:txEl>
                                          </p:spTgt>
                                        </p:tgtEl>
                                        <p:attrNameLst>
                                          <p:attrName>style.visibility</p:attrName>
                                        </p:attrNameLst>
                                      </p:cBhvr>
                                      <p:to>
                                        <p:strVal val="visible"/>
                                      </p:to>
                                    </p:set>
                                    <p:animEffect transition="in" filter="wipe(down)">
                                      <p:cBhvr>
                                        <p:cTn id="47" dur="500"/>
                                        <p:tgtEl>
                                          <p:spTgt spid="9">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8" end="8"/>
                                            </p:txEl>
                                          </p:spTgt>
                                        </p:tgtEl>
                                        <p:attrNameLst>
                                          <p:attrName>style.visibility</p:attrName>
                                        </p:attrNameLst>
                                      </p:cBhvr>
                                      <p:to>
                                        <p:strVal val="visible"/>
                                      </p:to>
                                    </p:set>
                                    <p:animEffect transition="in" filter="wipe(down)">
                                      <p:cBhvr>
                                        <p:cTn id="52" dur="500"/>
                                        <p:tgtEl>
                                          <p:spTgt spid="9">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xEl>
                                              <p:pRg st="9" end="9"/>
                                            </p:txEl>
                                          </p:spTgt>
                                        </p:tgtEl>
                                        <p:attrNameLst>
                                          <p:attrName>style.visibility</p:attrName>
                                        </p:attrNameLst>
                                      </p:cBhvr>
                                      <p:to>
                                        <p:strVal val="visible"/>
                                      </p:to>
                                    </p:set>
                                    <p:animEffect transition="in" filter="wipe(down)">
                                      <p:cBhvr>
                                        <p:cTn id="57" dur="500"/>
                                        <p:tgtEl>
                                          <p:spTgt spid="9">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xEl>
                                              <p:pRg st="10" end="10"/>
                                            </p:txEl>
                                          </p:spTgt>
                                        </p:tgtEl>
                                        <p:attrNameLst>
                                          <p:attrName>style.visibility</p:attrName>
                                        </p:attrNameLst>
                                      </p:cBhvr>
                                      <p:to>
                                        <p:strVal val="visible"/>
                                      </p:to>
                                    </p:set>
                                    <p:animEffect transition="in" filter="wipe(down)">
                                      <p:cBhvr>
                                        <p:cTn id="62"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tr-TR" altLang="tr-TR" sz="2400" b="1" i="1" dirty="0">
                <a:latin typeface="Century Gothic (Headings)"/>
                <a:cs typeface="Calibri"/>
              </a:rPr>
              <a:t>Construction of Container Terminal Project  </a:t>
            </a:r>
            <a:endParaRPr lang="en-US" altLang="tr-TR" sz="2400" b="1" i="1" dirty="0">
              <a:latin typeface="Century Gothic (Headings)"/>
              <a:cs typeface="Calibri"/>
            </a:endParaRPr>
          </a:p>
          <a:p>
            <a:r>
              <a:rPr lang="tr-TR" altLang="tr-TR" sz="2400" b="1" i="1" dirty="0">
                <a:latin typeface="Century Gothic (Headings)"/>
                <a:cs typeface="Calibri"/>
              </a:rPr>
              <a:t>LIBYA</a:t>
            </a:r>
            <a:endParaRPr lang="en-US" altLang="tr-TR" sz="2400" b="1" i="1" dirty="0">
              <a:latin typeface="Century Gothic (Headings)"/>
              <a:cs typeface="Calibri"/>
            </a:endParaRPr>
          </a:p>
        </p:txBody>
      </p:sp>
      <p:sp>
        <p:nvSpPr>
          <p:cNvPr id="9" name="İçerik Yer Tutucusu 2">
            <a:extLst>
              <a:ext uri="{FF2B5EF4-FFF2-40B4-BE49-F238E27FC236}">
                <a16:creationId xmlns:a16="http://schemas.microsoft.com/office/drawing/2014/main" id="{D2ED981A-D397-43DE-A52B-AEB235AF4C82}"/>
              </a:ext>
            </a:extLst>
          </p:cNvPr>
          <p:cNvSpPr>
            <a:spLocks noGrp="1"/>
          </p:cNvSpPr>
          <p:nvPr>
            <p:ph idx="1"/>
          </p:nvPr>
        </p:nvSpPr>
        <p:spPr>
          <a:xfrm>
            <a:off x="792152" y="2070101"/>
            <a:ext cx="10942648" cy="5295900"/>
          </a:xfrm>
        </p:spPr>
        <p:txBody>
          <a:bodyPr>
            <a:normAutofit/>
          </a:bodyPr>
          <a:lstStyle/>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Owner				:</a:t>
            </a:r>
            <a:r>
              <a:rPr lang="en-AU" altLang="tr-TR" sz="1400" dirty="0">
                <a:solidFill>
                  <a:srgbClr val="FFC000"/>
                </a:solidFill>
                <a:ea typeface="Times New Roman" panose="02020603050405020304" pitchFamily="18" charset="0"/>
                <a:cs typeface="Arial" panose="020B0604020202020204" pitchFamily="34" charset="0"/>
              </a:rPr>
              <a:t> </a:t>
            </a:r>
            <a:r>
              <a:rPr lang="tr-TR" altLang="tr-TR" sz="1400" dirty="0">
                <a:ln/>
                <a:latin typeface="Calibri"/>
                <a:cs typeface="Calibri"/>
              </a:rPr>
              <a:t>Misurata Free Zone Administration</a:t>
            </a:r>
            <a:r>
              <a:rPr lang="en-AU" altLang="tr-TR" sz="1400" dirty="0">
                <a:ln/>
                <a:latin typeface="Calibri"/>
                <a:cs typeface="Calibri"/>
              </a:rPr>
              <a:t> </a:t>
            </a:r>
            <a:endParaRPr lang="en-US" altLang="tr-TR" sz="1400" dirty="0">
              <a:ln/>
              <a:latin typeface="Calibri"/>
              <a:cs typeface="Calibri"/>
            </a:endParaRPr>
          </a:p>
          <a:p>
            <a:pPr>
              <a:buFont typeface="Wingdings" panose="05000000000000000000" pitchFamily="2" charset="2"/>
              <a:buChar char="q"/>
            </a:pPr>
            <a:r>
              <a:rPr lang="en-AU" altLang="tr-TR" sz="1400" b="1" dirty="0">
                <a:solidFill>
                  <a:srgbClr val="FFC000"/>
                </a:solidFill>
                <a:cs typeface="Arial" panose="020B0604020202020204" pitchFamily="34" charset="0"/>
              </a:rPr>
              <a:t>Main Contractor </a:t>
            </a:r>
            <a:r>
              <a:rPr lang="en-AU" altLang="tr-TR" sz="1400" b="1" dirty="0">
                <a:solidFill>
                  <a:srgbClr val="FFC000"/>
                </a:solidFill>
                <a:ea typeface="Times New Roman" panose="02020603050405020304" pitchFamily="18" charset="0"/>
                <a:cs typeface="Arial" panose="020B0604020202020204" pitchFamily="34" charset="0"/>
              </a:rPr>
              <a:t>		:</a:t>
            </a:r>
            <a:r>
              <a:rPr lang="tr-TR" altLang="tr-TR" sz="1400" b="1" dirty="0">
                <a:ln/>
                <a:latin typeface="Calibri"/>
                <a:cs typeface="Calibri"/>
              </a:rPr>
              <a:t> </a:t>
            </a:r>
            <a:r>
              <a:rPr lang="tr-TR" altLang="tr-TR" sz="1400" dirty="0"/>
              <a:t>TML INŞAAT A.Ş.</a:t>
            </a:r>
            <a:r>
              <a:rPr lang="en-AU" altLang="tr-TR" sz="1400" dirty="0"/>
              <a:t> </a:t>
            </a:r>
          </a:p>
          <a:p>
            <a:pPr>
              <a:buFont typeface="Wingdings" panose="05000000000000000000" pitchFamily="2" charset="2"/>
              <a:buChar char="q"/>
            </a:pPr>
            <a:r>
              <a:rPr lang="en-US" altLang="tr-TR" sz="1400" b="1" dirty="0">
                <a:solidFill>
                  <a:srgbClr val="FFC000"/>
                </a:solidFill>
                <a:cs typeface="Arial" panose="020B0604020202020204" pitchFamily="34" charset="0"/>
              </a:rPr>
              <a:t>Key Designer		:</a:t>
            </a:r>
            <a:r>
              <a:rPr lang="tr-TR" altLang="tr-TR" sz="1400" b="1" dirty="0">
                <a:ln/>
                <a:latin typeface="Calibri"/>
                <a:cs typeface="Calibri"/>
              </a:rPr>
              <a:t> </a:t>
            </a:r>
            <a:r>
              <a:rPr lang="en-US" altLang="tr-TR" sz="1400" dirty="0">
                <a:ln/>
                <a:latin typeface="Calibri"/>
                <a:cs typeface="Calibri"/>
              </a:rPr>
              <a:t>Optimum Engineering</a:t>
            </a:r>
            <a:r>
              <a:rPr lang="en-AU" altLang="tr-TR" sz="1400" dirty="0">
                <a:ln/>
                <a:latin typeface="Calibri"/>
                <a:cs typeface="Calibri"/>
              </a:rPr>
              <a:t> </a:t>
            </a: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Start Date			: </a:t>
            </a:r>
            <a:r>
              <a:rPr lang="en-US" altLang="tr-TR" sz="1400" dirty="0">
                <a:ln/>
                <a:latin typeface="Calibri"/>
                <a:cs typeface="Calibri"/>
              </a:rPr>
              <a:t>July</a:t>
            </a:r>
            <a:r>
              <a:rPr lang="tr-TR" altLang="tr-TR" sz="1400" dirty="0">
                <a:ln/>
                <a:latin typeface="Calibri"/>
                <a:cs typeface="Calibri"/>
              </a:rPr>
              <a:t> - 20</a:t>
            </a:r>
            <a:r>
              <a:rPr lang="en-US" altLang="tr-TR" sz="1400" dirty="0">
                <a:ln/>
                <a:latin typeface="Calibri"/>
                <a:cs typeface="Calibri"/>
              </a:rPr>
              <a:t>09</a:t>
            </a:r>
            <a:r>
              <a:rPr lang="tr-TR" altLang="tr-TR" sz="1400" dirty="0">
                <a:ln/>
                <a:latin typeface="Calibri"/>
                <a:cs typeface="Calibri"/>
              </a:rPr>
              <a:t> </a:t>
            </a:r>
            <a:endParaRPr lang="en-US" altLang="tr-TR" sz="1400" dirty="0">
              <a:ln/>
              <a:latin typeface="Calibri"/>
              <a:cs typeface="Calibri"/>
            </a:endParaRPr>
          </a:p>
          <a:p>
            <a:pPr>
              <a:buFont typeface="Wingdings" panose="05000000000000000000" pitchFamily="2" charset="2"/>
              <a:buChar char="q"/>
            </a:pPr>
            <a:r>
              <a:rPr lang="en-AU" altLang="tr-TR" sz="1400" b="1" dirty="0">
                <a:solidFill>
                  <a:srgbClr val="FFC000"/>
                </a:solidFill>
                <a:cs typeface="Arial" panose="020B0604020202020204" pitchFamily="34" charset="0"/>
              </a:rPr>
              <a:t>Date of Completion	:</a:t>
            </a:r>
            <a:r>
              <a:rPr lang="tr-TR" altLang="tr-TR" sz="1400" b="1" dirty="0">
                <a:solidFill>
                  <a:srgbClr val="FFC000"/>
                </a:solidFill>
                <a:cs typeface="Arial" panose="020B0604020202020204" pitchFamily="34" charset="0"/>
              </a:rPr>
              <a:t> </a:t>
            </a:r>
            <a:r>
              <a:rPr lang="en-US" altLang="tr-TR" sz="1400" dirty="0"/>
              <a:t>May </a:t>
            </a:r>
            <a:r>
              <a:rPr lang="tr-TR" altLang="tr-TR" sz="1400" dirty="0"/>
              <a:t>– 201</a:t>
            </a:r>
            <a:r>
              <a:rPr lang="en-US" altLang="tr-TR" sz="1400" dirty="0"/>
              <a:t>4</a:t>
            </a: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Description of work	: </a:t>
            </a:r>
            <a:r>
              <a:rPr lang="tr-TR" altLang="tr-TR" sz="1400" dirty="0"/>
              <a:t>Construction of berths for the berthing up to 81.000 DWT Container Vessels.</a:t>
            </a:r>
          </a:p>
          <a:p>
            <a:pPr>
              <a:spcBef>
                <a:spcPct val="0"/>
              </a:spcBef>
              <a:buNone/>
            </a:pPr>
            <a:r>
              <a:rPr lang="tr-TR" altLang="tr-TR" sz="1400" dirty="0"/>
              <a:t>     </a:t>
            </a:r>
            <a:r>
              <a:rPr lang="en-US" altLang="tr-TR" sz="1400" dirty="0"/>
              <a:t>  </a:t>
            </a:r>
            <a:r>
              <a:rPr lang="tr-TR" altLang="tr-TR" sz="1400" dirty="0"/>
              <a:t>The Deck Structure</a:t>
            </a:r>
            <a:r>
              <a:rPr lang="en-US" altLang="tr-TR" sz="1400" dirty="0"/>
              <a:t>; </a:t>
            </a:r>
            <a:r>
              <a:rPr lang="tr-TR" altLang="tr-TR" sz="1400" dirty="0"/>
              <a:t>steel pipe pile foundadtions supporting a combined precast and in-situ concrete  structure.</a:t>
            </a:r>
          </a:p>
          <a:p>
            <a:pPr>
              <a:spcBef>
                <a:spcPct val="0"/>
              </a:spcBef>
              <a:buNone/>
            </a:pPr>
            <a:r>
              <a:rPr lang="tr-TR" altLang="tr-TR" sz="1400" dirty="0"/>
              <a:t>       The total length of the berth is : 800 mt.</a:t>
            </a:r>
          </a:p>
          <a:p>
            <a:pPr>
              <a:spcBef>
                <a:spcPct val="0"/>
              </a:spcBef>
              <a:buNone/>
            </a:pPr>
            <a:r>
              <a:rPr lang="tr-TR" altLang="tr-TR" sz="1400" dirty="0"/>
              <a:t>       The Works performed for the construction of the berths as follows :</a:t>
            </a:r>
          </a:p>
          <a:p>
            <a:pPr>
              <a:spcBef>
                <a:spcPct val="0"/>
              </a:spcBef>
              <a:buNone/>
            </a:pPr>
            <a:r>
              <a:rPr lang="tr-TR" altLang="tr-TR" sz="1400" dirty="0"/>
              <a:t>       </a:t>
            </a:r>
            <a:r>
              <a:rPr lang="en-US" altLang="tr-TR" sz="1400" dirty="0"/>
              <a:t>	</a:t>
            </a:r>
            <a:r>
              <a:rPr lang="tr-TR" altLang="tr-TR" sz="1400" dirty="0"/>
              <a:t>- Fabrication of two Jack-up barges  ( 400 ton capacity each ) including detailed design.</a:t>
            </a:r>
          </a:p>
          <a:p>
            <a:pPr>
              <a:spcBef>
                <a:spcPct val="0"/>
              </a:spcBef>
              <a:buNone/>
            </a:pPr>
            <a:r>
              <a:rPr lang="tr-TR" altLang="tr-TR" sz="1400" dirty="0"/>
              <a:t>        </a:t>
            </a:r>
            <a:r>
              <a:rPr lang="en-US" altLang="tr-TR" sz="1400" dirty="0"/>
              <a:t>	- </a:t>
            </a:r>
            <a:r>
              <a:rPr lang="tr-TR" altLang="tr-TR" sz="1400" dirty="0"/>
              <a:t>Construction of 589 mt. Long berths with 696 pcs of piles, each 48 ‘’  diameter with 20 mm thickness and min 36 mt.</a:t>
            </a:r>
            <a:r>
              <a:rPr lang="en-US" altLang="tr-TR" sz="1400" dirty="0"/>
              <a:t> </a:t>
            </a:r>
            <a:r>
              <a:rPr lang="tr-TR" altLang="tr-TR" sz="1400" dirty="0"/>
              <a:t>in length , supporting a combined precast and in-situ concrete deck structure.</a:t>
            </a:r>
          </a:p>
          <a:p>
            <a:pPr>
              <a:spcBef>
                <a:spcPct val="0"/>
              </a:spcBef>
              <a:buNone/>
            </a:pPr>
            <a:r>
              <a:rPr lang="en-US" altLang="tr-TR" sz="1400" dirty="0"/>
              <a:t>	  </a:t>
            </a:r>
            <a:r>
              <a:rPr lang="tr-TR" altLang="tr-TR" sz="1400" dirty="0"/>
              <a:t>- Extention of 211 mt. Long existing berths with 102 pcs of piles on the sea side each 48 ‘’ diameter with 20 mm thickness and min. 36 mt. in length süpporting a combined precast and inüsitu concrete deck structure and 54 pcs</a:t>
            </a:r>
            <a:r>
              <a:rPr lang="en-US" altLang="tr-TR" sz="1400" dirty="0"/>
              <a:t> </a:t>
            </a:r>
            <a:r>
              <a:rPr lang="tr-TR" altLang="tr-TR" sz="1400" dirty="0"/>
              <a:t>of bored piles on the Land side each 1.000 mm diameter and 15 mt. in length supporting SSG Crane Beams.</a:t>
            </a:r>
            <a:endParaRPr lang="en-US" altLang="tr-TR" sz="1400" dirty="0"/>
          </a:p>
          <a:p>
            <a:pPr>
              <a:spcBef>
                <a:spcPct val="0"/>
              </a:spcBef>
              <a:buNone/>
            </a:pPr>
            <a:r>
              <a:rPr lang="en-US" altLang="tr-TR" sz="1400" dirty="0"/>
              <a:t>			</a:t>
            </a:r>
            <a:r>
              <a:rPr lang="tr-TR" altLang="tr-TR" sz="1400" dirty="0"/>
              <a:t>- Supplying and Installation of rubber fenders.</a:t>
            </a:r>
            <a:endParaRPr lang="en-US" altLang="tr-TR" sz="1400" dirty="0"/>
          </a:p>
          <a:p>
            <a:pPr>
              <a:spcBef>
                <a:spcPct val="0"/>
              </a:spcBef>
              <a:buNone/>
            </a:pPr>
            <a:r>
              <a:rPr lang="en-US" altLang="tr-TR" sz="1400" dirty="0"/>
              <a:t>			</a:t>
            </a:r>
            <a:r>
              <a:rPr lang="tr-TR" altLang="tr-TR" sz="1400" dirty="0"/>
              <a:t>- Applying Catodic Protection to all exposed ferrous members includ. Steel Piles</a:t>
            </a:r>
            <a:endParaRPr lang="en-US" altLang="tr-TR" sz="1400" dirty="0"/>
          </a:p>
          <a:p>
            <a:pPr>
              <a:spcBef>
                <a:spcPct val="0"/>
              </a:spcBef>
              <a:buNone/>
            </a:pPr>
            <a:r>
              <a:rPr lang="en-US" altLang="tr-TR" sz="1400" dirty="0"/>
              <a:t>			</a:t>
            </a:r>
            <a:r>
              <a:rPr lang="tr-TR" altLang="tr-TR" sz="1400" dirty="0"/>
              <a:t>- Supplying and Installation of Crane Rails</a:t>
            </a:r>
          </a:p>
          <a:p>
            <a:pPr>
              <a:buFont typeface="Wingdings" panose="05000000000000000000" pitchFamily="2" charset="2"/>
              <a:buChar char="q"/>
            </a:pPr>
            <a:endParaRPr lang="en-AU" altLang="tr-TR" sz="1400" b="1" dirty="0">
              <a:solidFill>
                <a:srgbClr val="FFC000"/>
              </a:solidFill>
              <a:ea typeface="Times New Roman" panose="02020603050405020304" pitchFamily="18" charset="0"/>
              <a:cs typeface="Arial" panose="020B0604020202020204" pitchFamily="34" charset="0"/>
            </a:endParaRPr>
          </a:p>
        </p:txBody>
      </p:sp>
      <p:pic>
        <p:nvPicPr>
          <p:cNvPr id="13" name="Resim 2">
            <a:extLst>
              <a:ext uri="{FF2B5EF4-FFF2-40B4-BE49-F238E27FC236}">
                <a16:creationId xmlns:a16="http://schemas.microsoft.com/office/drawing/2014/main" id="{ED2C4673-22B0-4584-A6DF-F86B466B25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8693" y="1214103"/>
            <a:ext cx="3800207" cy="2525476"/>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9353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wipe(down)">
                                      <p:cBhvr>
                                        <p:cTn id="37" dur="5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wipe(down)">
                                      <p:cBhvr>
                                        <p:cTn id="42" dur="500"/>
                                        <p:tgtEl>
                                          <p:spTgt spid="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7" end="7"/>
                                            </p:txEl>
                                          </p:spTgt>
                                        </p:tgtEl>
                                        <p:attrNameLst>
                                          <p:attrName>style.visibility</p:attrName>
                                        </p:attrNameLst>
                                      </p:cBhvr>
                                      <p:to>
                                        <p:strVal val="visible"/>
                                      </p:to>
                                    </p:set>
                                    <p:animEffect transition="in" filter="wipe(down)">
                                      <p:cBhvr>
                                        <p:cTn id="47" dur="500"/>
                                        <p:tgtEl>
                                          <p:spTgt spid="9">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8" end="8"/>
                                            </p:txEl>
                                          </p:spTgt>
                                        </p:tgtEl>
                                        <p:attrNameLst>
                                          <p:attrName>style.visibility</p:attrName>
                                        </p:attrNameLst>
                                      </p:cBhvr>
                                      <p:to>
                                        <p:strVal val="visible"/>
                                      </p:to>
                                    </p:set>
                                    <p:animEffect transition="in" filter="wipe(down)">
                                      <p:cBhvr>
                                        <p:cTn id="52" dur="500"/>
                                        <p:tgtEl>
                                          <p:spTgt spid="9">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xEl>
                                              <p:pRg st="9" end="9"/>
                                            </p:txEl>
                                          </p:spTgt>
                                        </p:tgtEl>
                                        <p:attrNameLst>
                                          <p:attrName>style.visibility</p:attrName>
                                        </p:attrNameLst>
                                      </p:cBhvr>
                                      <p:to>
                                        <p:strVal val="visible"/>
                                      </p:to>
                                    </p:set>
                                    <p:animEffect transition="in" filter="wipe(down)">
                                      <p:cBhvr>
                                        <p:cTn id="57" dur="500"/>
                                        <p:tgtEl>
                                          <p:spTgt spid="9">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xEl>
                                              <p:pRg st="10" end="10"/>
                                            </p:txEl>
                                          </p:spTgt>
                                        </p:tgtEl>
                                        <p:attrNameLst>
                                          <p:attrName>style.visibility</p:attrName>
                                        </p:attrNameLst>
                                      </p:cBhvr>
                                      <p:to>
                                        <p:strVal val="visible"/>
                                      </p:to>
                                    </p:set>
                                    <p:animEffect transition="in" filter="wipe(down)">
                                      <p:cBhvr>
                                        <p:cTn id="62" dur="500"/>
                                        <p:tgtEl>
                                          <p:spTgt spid="9">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9">
                                            <p:txEl>
                                              <p:pRg st="11" end="11"/>
                                            </p:txEl>
                                          </p:spTgt>
                                        </p:tgtEl>
                                        <p:attrNameLst>
                                          <p:attrName>style.visibility</p:attrName>
                                        </p:attrNameLst>
                                      </p:cBhvr>
                                      <p:to>
                                        <p:strVal val="visible"/>
                                      </p:to>
                                    </p:set>
                                    <p:animEffect transition="in" filter="wipe(down)">
                                      <p:cBhvr>
                                        <p:cTn id="67" dur="500"/>
                                        <p:tgtEl>
                                          <p:spTgt spid="9">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9">
                                            <p:txEl>
                                              <p:pRg st="12" end="12"/>
                                            </p:txEl>
                                          </p:spTgt>
                                        </p:tgtEl>
                                        <p:attrNameLst>
                                          <p:attrName>style.visibility</p:attrName>
                                        </p:attrNameLst>
                                      </p:cBhvr>
                                      <p:to>
                                        <p:strVal val="visible"/>
                                      </p:to>
                                    </p:set>
                                    <p:animEffect transition="in" filter="wipe(down)">
                                      <p:cBhvr>
                                        <p:cTn id="72" dur="500"/>
                                        <p:tgtEl>
                                          <p:spTgt spid="9">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9">
                                            <p:txEl>
                                              <p:pRg st="13" end="13"/>
                                            </p:txEl>
                                          </p:spTgt>
                                        </p:tgtEl>
                                        <p:attrNameLst>
                                          <p:attrName>style.visibility</p:attrName>
                                        </p:attrNameLst>
                                      </p:cBhvr>
                                      <p:to>
                                        <p:strVal val="visible"/>
                                      </p:to>
                                    </p:set>
                                    <p:animEffect transition="in" filter="wipe(down)">
                                      <p:cBhvr>
                                        <p:cTn id="77" dur="500"/>
                                        <p:tgtEl>
                                          <p:spTgt spid="9">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9">
                                            <p:txEl>
                                              <p:pRg st="14" end="14"/>
                                            </p:txEl>
                                          </p:spTgt>
                                        </p:tgtEl>
                                        <p:attrNameLst>
                                          <p:attrName>style.visibility</p:attrName>
                                        </p:attrNameLst>
                                      </p:cBhvr>
                                      <p:to>
                                        <p:strVal val="visible"/>
                                      </p:to>
                                    </p:set>
                                    <p:animEffect transition="in" filter="wipe(down)">
                                      <p:cBhvr>
                                        <p:cTn id="82" dur="500"/>
                                        <p:tgtEl>
                                          <p:spTgt spid="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İçerik Yer Tutucusu 2"/>
          <p:cNvSpPr txBox="1">
            <a:spLocks/>
          </p:cNvSpPr>
          <p:nvPr/>
        </p:nvSpPr>
        <p:spPr>
          <a:xfrm>
            <a:off x="792151" y="1629933"/>
            <a:ext cx="10392228" cy="409348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1800" dirty="0"/>
              <a:t>KLE Engineering is a leading engineering and contracting company operating both in international</a:t>
            </a:r>
            <a:r>
              <a:rPr lang="tr-TR" sz="1800" dirty="0"/>
              <a:t> </a:t>
            </a:r>
            <a:r>
              <a:rPr lang="en-US" sz="1800" dirty="0"/>
              <a:t>and local markets including Mechanical, Electrical and Instrumentation Erection works from detailed</a:t>
            </a:r>
            <a:r>
              <a:rPr lang="tr-TR" sz="1800" dirty="0"/>
              <a:t> </a:t>
            </a:r>
            <a:r>
              <a:rPr lang="en-US" sz="1800" dirty="0"/>
              <a:t>engineering to procurement, fabrication and installation of project materials.</a:t>
            </a:r>
            <a:endParaRPr lang="tr-TR" sz="1800" dirty="0"/>
          </a:p>
          <a:p>
            <a:pPr marL="0" indent="0">
              <a:buNone/>
            </a:pPr>
            <a:endParaRPr lang="tr-TR" sz="1800" dirty="0"/>
          </a:p>
          <a:p>
            <a:pPr marL="0" indent="0">
              <a:buNone/>
            </a:pPr>
            <a:r>
              <a:rPr lang="en-US" sz="1800" dirty="0"/>
              <a:t>Managing Staff of KLE Engineering has taken role for the accomplishment of major Mechanical and</a:t>
            </a:r>
            <a:r>
              <a:rPr lang="tr-TR" sz="1800" dirty="0"/>
              <a:t> e</a:t>
            </a:r>
            <a:r>
              <a:rPr lang="en-US" sz="1800" dirty="0" err="1"/>
              <a:t>lectrical</a:t>
            </a:r>
            <a:r>
              <a:rPr lang="en-US" sz="1800" dirty="0"/>
              <a:t> projects by using his dynamic team and international experience, latest information and</a:t>
            </a:r>
            <a:r>
              <a:rPr lang="tr-TR" sz="1800" dirty="0"/>
              <a:t> </a:t>
            </a:r>
            <a:r>
              <a:rPr lang="en-US" sz="1800" dirty="0"/>
              <a:t>technology in engineering &amp; management sciences.</a:t>
            </a:r>
            <a:endParaRPr lang="tr-TR" sz="1800" dirty="0"/>
          </a:p>
          <a:p>
            <a:pPr marL="0" indent="0">
              <a:buNone/>
            </a:pPr>
            <a:endParaRPr lang="tr-TR" sz="1800" dirty="0"/>
          </a:p>
          <a:p>
            <a:pPr marL="0" indent="0">
              <a:buNone/>
            </a:pPr>
            <a:r>
              <a:rPr lang="en-US" sz="1800" dirty="0"/>
              <a:t>KLE managing staff always ensures the highest quality </a:t>
            </a:r>
            <a:r>
              <a:rPr lang="tr-TR" sz="1800" dirty="0"/>
              <a:t>&amp;</a:t>
            </a:r>
            <a:r>
              <a:rPr lang="en-US" sz="1800" dirty="0"/>
              <a:t> standards based on international</a:t>
            </a:r>
            <a:r>
              <a:rPr lang="tr-TR" sz="1800" dirty="0"/>
              <a:t> </a:t>
            </a:r>
            <a:r>
              <a:rPr lang="en-US" sz="1800" dirty="0"/>
              <a:t>acknowledged procedures.</a:t>
            </a:r>
            <a:endParaRPr lang="tr-TR" sz="1800" dirty="0"/>
          </a:p>
          <a:p>
            <a:pPr marL="0" indent="0">
              <a:buNone/>
            </a:pPr>
            <a:endParaRPr lang="en-US" sz="1800" dirty="0"/>
          </a:p>
          <a:p>
            <a:pPr marL="0" indent="0">
              <a:buNone/>
            </a:pPr>
            <a:endParaRPr lang="tr-TR" sz="1800" dirty="0"/>
          </a:p>
        </p:txBody>
      </p:sp>
      <p:sp>
        <p:nvSpPr>
          <p:cNvPr id="6"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tr-TR" sz="2400" b="1" i="1" dirty="0" err="1"/>
              <a:t>About</a:t>
            </a:r>
            <a:r>
              <a:rPr lang="tr-TR" sz="2400" b="1" i="1" dirty="0"/>
              <a:t> KLE </a:t>
            </a:r>
            <a:r>
              <a:rPr lang="tr-TR" sz="2400" b="1" i="1" dirty="0" err="1"/>
              <a:t>Engineering</a:t>
            </a:r>
            <a:r>
              <a:rPr lang="tr-TR" sz="2400" b="1" i="1" dirty="0"/>
              <a:t>:</a:t>
            </a: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57371" y="1733907"/>
            <a:ext cx="384617" cy="684942"/>
          </a:xfrm>
          <a:prstGeom prst="rect">
            <a:avLst/>
          </a:prstGeom>
        </p:spPr>
      </p:pic>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59375" y="3249979"/>
            <a:ext cx="384617" cy="684942"/>
          </a:xfrm>
          <a:prstGeom prst="rect">
            <a:avLst/>
          </a:prstGeom>
        </p:spPr>
      </p:pic>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57371" y="4443079"/>
            <a:ext cx="384617" cy="684942"/>
          </a:xfrm>
          <a:prstGeom prst="rect">
            <a:avLst/>
          </a:prstGeom>
        </p:spPr>
      </p:pic>
    </p:spTree>
    <p:extLst>
      <p:ext uri="{BB962C8B-B14F-4D97-AF65-F5344CB8AC3E}">
        <p14:creationId xmlns:p14="http://schemas.microsoft.com/office/powerpoint/2010/main" val="2412115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3">
            <a:extLst>
              <a:ext uri="{FF2B5EF4-FFF2-40B4-BE49-F238E27FC236}">
                <a16:creationId xmlns:a16="http://schemas.microsoft.com/office/drawing/2014/main" id="{397CEDEC-CC62-4071-BE90-DDE4D8ACFCD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50" y="432263"/>
            <a:ext cx="4393950" cy="2996737"/>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Resim 4">
            <a:extLst>
              <a:ext uri="{FF2B5EF4-FFF2-40B4-BE49-F238E27FC236}">
                <a16:creationId xmlns:a16="http://schemas.microsoft.com/office/drawing/2014/main" id="{3AE59742-C780-493E-B78D-18B595BAF8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4413" y="432264"/>
            <a:ext cx="4844804" cy="2996736"/>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Resim 6">
            <a:extLst>
              <a:ext uri="{FF2B5EF4-FFF2-40B4-BE49-F238E27FC236}">
                <a16:creationId xmlns:a16="http://schemas.microsoft.com/office/drawing/2014/main" id="{76759BF1-32FD-4113-8DE0-A553C7DE7B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1058" y="3701758"/>
            <a:ext cx="3973355" cy="272397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Resim 7">
            <a:extLst>
              <a:ext uri="{FF2B5EF4-FFF2-40B4-BE49-F238E27FC236}">
                <a16:creationId xmlns:a16="http://schemas.microsoft.com/office/drawing/2014/main" id="{C2A82D66-7532-40CD-97FF-4A465FA6133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5262" y="3701758"/>
            <a:ext cx="3973355" cy="272397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145142"/>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tr-TR" altLang="tr-TR" sz="2400" b="1" i="1" dirty="0">
                <a:latin typeface="Century Gothic (Headings)"/>
                <a:cs typeface="Calibri"/>
              </a:rPr>
              <a:t>Baku Shipyard  Project  </a:t>
            </a:r>
            <a:endParaRPr lang="en-US" altLang="tr-TR" sz="2400" b="1" i="1" dirty="0">
              <a:latin typeface="Century Gothic (Headings)"/>
              <a:cs typeface="Calibri"/>
            </a:endParaRPr>
          </a:p>
          <a:p>
            <a:r>
              <a:rPr lang="tr-TR" altLang="tr-TR" sz="2400" b="1" i="1" dirty="0">
                <a:latin typeface="Century Gothic (Headings)"/>
                <a:cs typeface="Calibri"/>
              </a:rPr>
              <a:t>AZERBAIJAN</a:t>
            </a:r>
            <a:endParaRPr lang="en-US" altLang="tr-TR" sz="2400" b="1" i="1" dirty="0">
              <a:latin typeface="Century Gothic (Headings)"/>
              <a:cs typeface="Calibri"/>
            </a:endParaRPr>
          </a:p>
        </p:txBody>
      </p:sp>
      <p:sp>
        <p:nvSpPr>
          <p:cNvPr id="9" name="İçerik Yer Tutucusu 2">
            <a:extLst>
              <a:ext uri="{FF2B5EF4-FFF2-40B4-BE49-F238E27FC236}">
                <a16:creationId xmlns:a16="http://schemas.microsoft.com/office/drawing/2014/main" id="{D2ED981A-D397-43DE-A52B-AEB235AF4C82}"/>
              </a:ext>
            </a:extLst>
          </p:cNvPr>
          <p:cNvSpPr>
            <a:spLocks noGrp="1"/>
          </p:cNvSpPr>
          <p:nvPr>
            <p:ph idx="1"/>
          </p:nvPr>
        </p:nvSpPr>
        <p:spPr>
          <a:xfrm>
            <a:off x="792152" y="3876075"/>
            <a:ext cx="10775172" cy="2833559"/>
          </a:xfrm>
        </p:spPr>
        <p:txBody>
          <a:bodyPr>
            <a:normAutofit/>
          </a:bodyPr>
          <a:lstStyle/>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Owner				:</a:t>
            </a:r>
            <a:r>
              <a:rPr lang="en-AU" altLang="tr-TR" sz="1400" dirty="0">
                <a:solidFill>
                  <a:srgbClr val="FFC000"/>
                </a:solidFill>
                <a:ea typeface="Times New Roman" panose="02020603050405020304" pitchFamily="18" charset="0"/>
                <a:cs typeface="Arial" panose="020B0604020202020204" pitchFamily="34" charset="0"/>
              </a:rPr>
              <a:t> </a:t>
            </a:r>
            <a:r>
              <a:rPr lang="en-US" altLang="tr-TR" sz="1400" dirty="0">
                <a:ln/>
                <a:latin typeface="Calibri"/>
                <a:cs typeface="Calibri"/>
              </a:rPr>
              <a:t>BAKU SHIPYARD LLC</a:t>
            </a:r>
          </a:p>
          <a:p>
            <a:pPr>
              <a:buFont typeface="Wingdings" panose="05000000000000000000" pitchFamily="2" charset="2"/>
              <a:buChar char="q"/>
            </a:pPr>
            <a:r>
              <a:rPr lang="en-AU" altLang="tr-TR" sz="1400" b="1" dirty="0">
                <a:solidFill>
                  <a:srgbClr val="FFC000"/>
                </a:solidFill>
                <a:cs typeface="Arial" panose="020B0604020202020204" pitchFamily="34" charset="0"/>
              </a:rPr>
              <a:t>Consultant	</a:t>
            </a:r>
            <a:r>
              <a:rPr lang="en-AU" altLang="tr-TR" sz="1400" b="1" dirty="0">
                <a:solidFill>
                  <a:srgbClr val="FFC000"/>
                </a:solidFill>
                <a:ea typeface="Times New Roman" panose="02020603050405020304" pitchFamily="18" charset="0"/>
                <a:cs typeface="Arial" panose="020B0604020202020204" pitchFamily="34" charset="0"/>
              </a:rPr>
              <a:t>		:</a:t>
            </a:r>
            <a:r>
              <a:rPr lang="tr-TR" altLang="tr-TR" sz="1400" b="1" dirty="0">
                <a:ln/>
                <a:latin typeface="Calibri"/>
                <a:cs typeface="Calibri"/>
              </a:rPr>
              <a:t> </a:t>
            </a:r>
            <a:r>
              <a:rPr lang="en-US" altLang="tr-TR" sz="1400" dirty="0"/>
              <a:t>ROYAL HASKONING</a:t>
            </a:r>
          </a:p>
          <a:p>
            <a:pPr>
              <a:buFont typeface="Wingdings" panose="05000000000000000000" pitchFamily="2" charset="2"/>
              <a:buChar char="q"/>
            </a:pPr>
            <a:r>
              <a:rPr lang="en-AU" altLang="tr-TR" sz="1400" b="1" dirty="0">
                <a:solidFill>
                  <a:srgbClr val="FFC000"/>
                </a:solidFill>
                <a:cs typeface="Arial" panose="020B0604020202020204" pitchFamily="34" charset="0"/>
              </a:rPr>
              <a:t>Main Contractor		: </a:t>
            </a:r>
            <a:r>
              <a:rPr lang="en-US" altLang="tr-TR" sz="1400" dirty="0">
                <a:ln/>
                <a:latin typeface="Calibri"/>
                <a:cs typeface="Calibri"/>
              </a:rPr>
              <a:t>SOCAR NEFTGASZ TIKINTI</a:t>
            </a:r>
            <a:endParaRPr lang="en-AU" altLang="tr-TR" sz="1400" dirty="0"/>
          </a:p>
          <a:p>
            <a:pPr>
              <a:buFont typeface="Wingdings" panose="05000000000000000000" pitchFamily="2" charset="2"/>
              <a:buChar char="q"/>
            </a:pPr>
            <a:r>
              <a:rPr lang="en-US" altLang="tr-TR" sz="1400" b="1" dirty="0">
                <a:solidFill>
                  <a:srgbClr val="FFC000"/>
                </a:solidFill>
                <a:cs typeface="Arial" panose="020B0604020202020204" pitchFamily="34" charset="0"/>
              </a:rPr>
              <a:t>Key Designer		: </a:t>
            </a:r>
            <a:r>
              <a:rPr lang="en-US" altLang="tr-TR" sz="1400" dirty="0">
                <a:cs typeface="Arial" panose="020B0604020202020204" pitchFamily="34" charset="0"/>
              </a:rPr>
              <a:t>ENCOTEC</a:t>
            </a:r>
            <a:endParaRPr lang="en-AU" altLang="tr-TR" sz="1400" dirty="0">
              <a:ln/>
              <a:latin typeface="Calibri"/>
              <a:cs typeface="Calibri"/>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Start Date			: </a:t>
            </a:r>
            <a:r>
              <a:rPr lang="en-US" altLang="tr-TR" sz="1400" dirty="0"/>
              <a:t>February - 2017</a:t>
            </a:r>
          </a:p>
          <a:p>
            <a:pPr>
              <a:buFont typeface="Wingdings" panose="05000000000000000000" pitchFamily="2" charset="2"/>
              <a:buChar char="q"/>
            </a:pPr>
            <a:r>
              <a:rPr lang="en-AU" altLang="tr-TR" sz="1400" b="1" dirty="0">
                <a:solidFill>
                  <a:srgbClr val="FFC000"/>
                </a:solidFill>
                <a:cs typeface="Arial" panose="020B0604020202020204" pitchFamily="34" charset="0"/>
              </a:rPr>
              <a:t>Date of Completion	:</a:t>
            </a:r>
            <a:r>
              <a:rPr lang="tr-TR" altLang="tr-TR" sz="1400" b="1" dirty="0">
                <a:solidFill>
                  <a:srgbClr val="FFC000"/>
                </a:solidFill>
                <a:cs typeface="Arial" panose="020B0604020202020204" pitchFamily="34" charset="0"/>
              </a:rPr>
              <a:t> </a:t>
            </a:r>
            <a:r>
              <a:rPr lang="en-US" altLang="tr-TR" sz="1400" dirty="0"/>
              <a:t>September </a:t>
            </a:r>
            <a:r>
              <a:rPr lang="tr-TR" altLang="tr-TR" sz="1400" dirty="0"/>
              <a:t>– 201</a:t>
            </a:r>
            <a:r>
              <a:rPr lang="en-US" altLang="tr-TR" sz="1400" dirty="0"/>
              <a:t>3</a:t>
            </a: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Description of work	: </a:t>
            </a:r>
            <a:r>
              <a:rPr lang="tr-TR" altLang="tr-TR" sz="1400" dirty="0"/>
              <a:t>Construction of 4 building in Baku Shipyard Project </a:t>
            </a:r>
          </a:p>
          <a:p>
            <a:pPr>
              <a:spcBef>
                <a:spcPct val="0"/>
              </a:spcBef>
              <a:buNone/>
            </a:pPr>
            <a:r>
              <a:rPr lang="en-US" altLang="tr-TR" sz="1400" dirty="0"/>
              <a:t>	</a:t>
            </a:r>
            <a:r>
              <a:rPr lang="tr-TR" altLang="tr-TR" sz="1400" dirty="0"/>
              <a:t>Total Area is : 44.000 m2 . Two Steel Structure Building ( 28.200 m2 ) and three reinforced concrete building ( 15.800 m2 )</a:t>
            </a:r>
            <a:r>
              <a:rPr lang="en-AU" altLang="tr-TR" sz="1400" dirty="0"/>
              <a:t> </a:t>
            </a:r>
          </a:p>
          <a:p>
            <a:pPr>
              <a:spcBef>
                <a:spcPct val="0"/>
              </a:spcBef>
              <a:buNone/>
            </a:pPr>
            <a:r>
              <a:rPr lang="en-AU" altLang="tr-TR" sz="1400" dirty="0"/>
              <a:t>	</a:t>
            </a:r>
            <a:r>
              <a:rPr lang="tr-TR" altLang="tr-TR" sz="1400" dirty="0"/>
              <a:t>The Total Weight of Fabricated and Installed Steel Structure is : 6.500 Ton includ. Detailed Design and Shop drawings.</a:t>
            </a:r>
            <a:endParaRPr lang="en-AU" altLang="tr-TR" sz="1400" dirty="0"/>
          </a:p>
          <a:p>
            <a:pPr>
              <a:spcBef>
                <a:spcPct val="0"/>
              </a:spcBef>
              <a:buNone/>
            </a:pPr>
            <a:endParaRPr lang="en-AU" altLang="tr-TR" sz="1400" b="1" dirty="0">
              <a:solidFill>
                <a:srgbClr val="FFC000"/>
              </a:solidFill>
              <a:ea typeface="Times New Roman" panose="02020603050405020304" pitchFamily="18" charset="0"/>
              <a:cs typeface="Arial" panose="020B0604020202020204" pitchFamily="34" charset="0"/>
            </a:endParaRPr>
          </a:p>
        </p:txBody>
      </p:sp>
      <p:pic>
        <p:nvPicPr>
          <p:cNvPr id="6" name="Resim 1">
            <a:extLst>
              <a:ext uri="{FF2B5EF4-FFF2-40B4-BE49-F238E27FC236}">
                <a16:creationId xmlns:a16="http://schemas.microsoft.com/office/drawing/2014/main" id="{62D74269-200F-45F2-80F1-D17A22F3BF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8941" y="1170867"/>
            <a:ext cx="3998330" cy="2603324"/>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Resim 2">
            <a:extLst>
              <a:ext uri="{FF2B5EF4-FFF2-40B4-BE49-F238E27FC236}">
                <a16:creationId xmlns:a16="http://schemas.microsoft.com/office/drawing/2014/main" id="{0422BC7D-3D60-4F98-A349-2F6D5CFDB4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9738" y="1170868"/>
            <a:ext cx="4132643" cy="2603323"/>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Resim 3">
            <a:extLst>
              <a:ext uri="{FF2B5EF4-FFF2-40B4-BE49-F238E27FC236}">
                <a16:creationId xmlns:a16="http://schemas.microsoft.com/office/drawing/2014/main" id="{0E7B0BB4-8E88-42CF-94B8-EDE0C5EE344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7560" y="3983745"/>
            <a:ext cx="3062288" cy="1823783"/>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1049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wipe(down)">
                                      <p:cBhvr>
                                        <p:cTn id="37" dur="5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wipe(down)">
                                      <p:cBhvr>
                                        <p:cTn id="42" dur="500"/>
                                        <p:tgtEl>
                                          <p:spTgt spid="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7" end="7"/>
                                            </p:txEl>
                                          </p:spTgt>
                                        </p:tgtEl>
                                        <p:attrNameLst>
                                          <p:attrName>style.visibility</p:attrName>
                                        </p:attrNameLst>
                                      </p:cBhvr>
                                      <p:to>
                                        <p:strVal val="visible"/>
                                      </p:to>
                                    </p:set>
                                    <p:animEffect transition="in" filter="wipe(down)">
                                      <p:cBhvr>
                                        <p:cTn id="47" dur="500"/>
                                        <p:tgtEl>
                                          <p:spTgt spid="9">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8" end="8"/>
                                            </p:txEl>
                                          </p:spTgt>
                                        </p:tgtEl>
                                        <p:attrNameLst>
                                          <p:attrName>style.visibility</p:attrName>
                                        </p:attrNameLst>
                                      </p:cBhvr>
                                      <p:to>
                                        <p:strVal val="visible"/>
                                      </p:to>
                                    </p:set>
                                    <p:animEffect transition="in" filter="wipe(down)">
                                      <p:cBhvr>
                                        <p:cTn id="5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tr-TR" altLang="tr-TR" sz="2400" b="1" i="1" dirty="0">
                <a:latin typeface="Century Gothic (Headings)"/>
                <a:cs typeface="Calibri"/>
              </a:rPr>
              <a:t>Karbela 300 MW Power Plant </a:t>
            </a:r>
            <a:endParaRPr lang="en-US" altLang="tr-TR" sz="2400" b="1" i="1" dirty="0">
              <a:latin typeface="Century Gothic (Headings)"/>
              <a:cs typeface="Calibri"/>
            </a:endParaRPr>
          </a:p>
          <a:p>
            <a:r>
              <a:rPr lang="en-US" altLang="tr-TR" sz="2400" b="1" i="1" dirty="0">
                <a:latin typeface="Century Gothic (Headings)"/>
                <a:cs typeface="Calibri"/>
              </a:rPr>
              <a:t>I</a:t>
            </a:r>
            <a:r>
              <a:rPr lang="tr-TR" altLang="tr-TR" sz="2400" b="1" i="1" dirty="0">
                <a:latin typeface="Century Gothic (Headings)"/>
                <a:cs typeface="Calibri"/>
              </a:rPr>
              <a:t>RAQ</a:t>
            </a:r>
            <a:endParaRPr lang="en-US" altLang="tr-TR" sz="2400" b="1" i="1" dirty="0">
              <a:latin typeface="Century Gothic (Headings)"/>
              <a:cs typeface="Calibri"/>
            </a:endParaRPr>
          </a:p>
        </p:txBody>
      </p:sp>
      <p:sp>
        <p:nvSpPr>
          <p:cNvPr id="9" name="İçerik Yer Tutucusu 2">
            <a:extLst>
              <a:ext uri="{FF2B5EF4-FFF2-40B4-BE49-F238E27FC236}">
                <a16:creationId xmlns:a16="http://schemas.microsoft.com/office/drawing/2014/main" id="{D2ED981A-D397-43DE-A52B-AEB235AF4C82}"/>
              </a:ext>
            </a:extLst>
          </p:cNvPr>
          <p:cNvSpPr>
            <a:spLocks noGrp="1"/>
          </p:cNvSpPr>
          <p:nvPr>
            <p:ph idx="1"/>
          </p:nvPr>
        </p:nvSpPr>
        <p:spPr>
          <a:xfrm>
            <a:off x="792152" y="1143016"/>
            <a:ext cx="10775172" cy="2555682"/>
          </a:xfrm>
        </p:spPr>
        <p:txBody>
          <a:bodyPr>
            <a:normAutofit/>
          </a:bodyPr>
          <a:lstStyle/>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Owner				:</a:t>
            </a:r>
            <a:r>
              <a:rPr lang="en-AU" altLang="tr-TR" sz="1400" dirty="0">
                <a:solidFill>
                  <a:srgbClr val="FFC000"/>
                </a:solidFill>
                <a:ea typeface="Times New Roman" panose="02020603050405020304" pitchFamily="18" charset="0"/>
                <a:cs typeface="Arial" panose="020B0604020202020204" pitchFamily="34" charset="0"/>
              </a:rPr>
              <a:t> </a:t>
            </a:r>
            <a:r>
              <a:rPr lang="en-US" altLang="tr-TR" sz="1400" dirty="0">
                <a:ln/>
                <a:latin typeface="Calibri"/>
                <a:cs typeface="Calibri"/>
              </a:rPr>
              <a:t>Ministry of Electricity - IRAQ</a:t>
            </a:r>
          </a:p>
          <a:p>
            <a:pPr>
              <a:buFont typeface="Wingdings" panose="05000000000000000000" pitchFamily="2" charset="2"/>
              <a:buChar char="q"/>
            </a:pPr>
            <a:r>
              <a:rPr lang="en-AU" altLang="tr-TR" sz="1400" b="1" dirty="0">
                <a:solidFill>
                  <a:srgbClr val="FFC000"/>
                </a:solidFill>
                <a:cs typeface="Arial" panose="020B0604020202020204" pitchFamily="34" charset="0"/>
              </a:rPr>
              <a:t>Main Contractor </a:t>
            </a:r>
            <a:r>
              <a:rPr lang="en-AU" altLang="tr-TR" sz="1400" b="1" dirty="0">
                <a:solidFill>
                  <a:srgbClr val="FFC000"/>
                </a:solidFill>
                <a:ea typeface="Times New Roman" panose="02020603050405020304" pitchFamily="18" charset="0"/>
                <a:cs typeface="Arial" panose="020B0604020202020204" pitchFamily="34" charset="0"/>
              </a:rPr>
              <a:t>		:</a:t>
            </a:r>
            <a:r>
              <a:rPr lang="tr-TR" altLang="tr-TR" sz="1400" b="1" dirty="0">
                <a:ln/>
                <a:latin typeface="Calibri"/>
                <a:cs typeface="Calibri"/>
              </a:rPr>
              <a:t> </a:t>
            </a:r>
            <a:r>
              <a:rPr lang="en-US" altLang="tr-TR" sz="1400" dirty="0"/>
              <a:t>STX Construction Co. Ltd.</a:t>
            </a:r>
          </a:p>
          <a:p>
            <a:pPr>
              <a:buFont typeface="Wingdings" panose="05000000000000000000" pitchFamily="2" charset="2"/>
              <a:buChar char="q"/>
            </a:pPr>
            <a:r>
              <a:rPr lang="en-AU" altLang="tr-TR" sz="1400" b="1" dirty="0">
                <a:solidFill>
                  <a:srgbClr val="FFC000"/>
                </a:solidFill>
                <a:cs typeface="Arial" panose="020B0604020202020204" pitchFamily="34" charset="0"/>
              </a:rPr>
              <a:t>Subcontractor		: </a:t>
            </a:r>
            <a:r>
              <a:rPr lang="tr-TR" altLang="tr-TR" sz="1400" dirty="0">
                <a:ln w="0"/>
                <a:effectLst>
                  <a:outerShdw blurRad="38100" dist="19050" dir="2700000" algn="tl" rotWithShape="0">
                    <a:schemeClr val="dk1">
                      <a:alpha val="40000"/>
                    </a:schemeClr>
                  </a:outerShdw>
                </a:effectLst>
                <a:latin typeface="Calibri"/>
                <a:cs typeface="Calibri"/>
              </a:rPr>
              <a:t>BETA Engineering and Erecion Inc.</a:t>
            </a:r>
            <a:endParaRPr lang="en-AU" altLang="tr-TR" sz="1400" dirty="0"/>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Start Date			: </a:t>
            </a:r>
            <a:r>
              <a:rPr lang="en-US" altLang="tr-TR" sz="1400" dirty="0"/>
              <a:t>October - 2011</a:t>
            </a:r>
          </a:p>
          <a:p>
            <a:pPr>
              <a:buFont typeface="Wingdings" panose="05000000000000000000" pitchFamily="2" charset="2"/>
              <a:buChar char="q"/>
            </a:pPr>
            <a:r>
              <a:rPr lang="en-AU" altLang="tr-TR" sz="1400" b="1" dirty="0">
                <a:solidFill>
                  <a:srgbClr val="FFC000"/>
                </a:solidFill>
                <a:cs typeface="Arial" panose="020B0604020202020204" pitchFamily="34" charset="0"/>
              </a:rPr>
              <a:t>Date of Completion	:</a:t>
            </a:r>
            <a:r>
              <a:rPr lang="tr-TR" altLang="tr-TR" sz="1400" b="1" dirty="0">
                <a:solidFill>
                  <a:srgbClr val="FFC000"/>
                </a:solidFill>
                <a:cs typeface="Arial" panose="020B0604020202020204" pitchFamily="34" charset="0"/>
              </a:rPr>
              <a:t> </a:t>
            </a:r>
            <a:r>
              <a:rPr lang="en-US" altLang="tr-TR" sz="1400" dirty="0"/>
              <a:t>June </a:t>
            </a:r>
            <a:r>
              <a:rPr lang="tr-TR" altLang="tr-TR" sz="1400" dirty="0"/>
              <a:t>– 201</a:t>
            </a:r>
            <a:r>
              <a:rPr lang="en-US" altLang="tr-TR" sz="1400" dirty="0"/>
              <a:t>2</a:t>
            </a: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Description of work	: </a:t>
            </a:r>
            <a:r>
              <a:rPr lang="tr-TR" altLang="tr-TR" sz="1400" dirty="0"/>
              <a:t>Turnkey Construction of 300 MW Diesel Power Plant Including </a:t>
            </a:r>
            <a:endParaRPr lang="en-US" altLang="tr-TR" sz="1400" dirty="0"/>
          </a:p>
          <a:p>
            <a:pPr marL="0" indent="0">
              <a:buNone/>
            </a:pPr>
            <a:r>
              <a:rPr lang="en-US" altLang="tr-TR" sz="1400" dirty="0"/>
              <a:t>					</a:t>
            </a:r>
            <a:r>
              <a:rPr lang="tr-TR" altLang="tr-TR" sz="1400" dirty="0"/>
              <a:t>all </a:t>
            </a:r>
            <a:r>
              <a:rPr lang="en-US" altLang="tr-TR" sz="1400" dirty="0"/>
              <a:t>C</a:t>
            </a:r>
            <a:r>
              <a:rPr lang="tr-TR" altLang="tr-TR" sz="1400" dirty="0"/>
              <a:t>ivil, Mechanical, Electrical </a:t>
            </a:r>
            <a:r>
              <a:rPr lang="en-US" altLang="tr-TR" sz="1400" dirty="0"/>
              <a:t>&amp; </a:t>
            </a:r>
            <a:r>
              <a:rPr lang="tr-TR" altLang="tr-TR" sz="1400" dirty="0"/>
              <a:t>Infrastructural Works.</a:t>
            </a:r>
            <a:endParaRPr lang="en-AU" altLang="tr-TR" sz="1400" dirty="0"/>
          </a:p>
          <a:p>
            <a:pPr>
              <a:spcBef>
                <a:spcPct val="0"/>
              </a:spcBef>
              <a:buNone/>
            </a:pPr>
            <a:endParaRPr lang="en-AU" altLang="tr-TR" sz="1400" b="1" dirty="0">
              <a:solidFill>
                <a:srgbClr val="FFC000"/>
              </a:solidFill>
              <a:ea typeface="Times New Roman" panose="02020603050405020304" pitchFamily="18" charset="0"/>
              <a:cs typeface="Arial" panose="020B0604020202020204" pitchFamily="34" charset="0"/>
            </a:endParaRPr>
          </a:p>
        </p:txBody>
      </p:sp>
      <p:pic>
        <p:nvPicPr>
          <p:cNvPr id="12" name="Resim 1">
            <a:extLst>
              <a:ext uri="{FF2B5EF4-FFF2-40B4-BE49-F238E27FC236}">
                <a16:creationId xmlns:a16="http://schemas.microsoft.com/office/drawing/2014/main" id="{FF861B02-5682-4E8C-B543-3A623E91D79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152" y="3565132"/>
            <a:ext cx="5303848" cy="3125013"/>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Resim 2">
            <a:extLst>
              <a:ext uri="{FF2B5EF4-FFF2-40B4-BE49-F238E27FC236}">
                <a16:creationId xmlns:a16="http://schemas.microsoft.com/office/drawing/2014/main" id="{4BA01659-DE35-4866-A6AB-72657F5E5A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9433" y="4185782"/>
            <a:ext cx="3824858" cy="2288954"/>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Resim 3">
            <a:extLst>
              <a:ext uri="{FF2B5EF4-FFF2-40B4-BE49-F238E27FC236}">
                <a16:creationId xmlns:a16="http://schemas.microsoft.com/office/drawing/2014/main" id="{B330A719-50FA-4866-826F-20B5A67265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1862" y="1786266"/>
            <a:ext cx="3055938" cy="1912432"/>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2933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wipe(down)">
                                      <p:cBhvr>
                                        <p:cTn id="37" dur="5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wipe(down)">
                                      <p:cBhvr>
                                        <p:cTn id="4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tr-TR" altLang="tr-TR" sz="2400" b="1" i="1" dirty="0">
                <a:latin typeface="Century Gothic (Headings)"/>
                <a:cs typeface="Calibri"/>
              </a:rPr>
              <a:t>D</a:t>
            </a:r>
            <a:r>
              <a:rPr lang="en-US" altLang="tr-TR" sz="2400" b="1" i="1" dirty="0" err="1">
                <a:latin typeface="Century Gothic (Headings)"/>
                <a:cs typeface="Calibri"/>
              </a:rPr>
              <a:t>i</a:t>
            </a:r>
            <a:r>
              <a:rPr lang="tr-TR" altLang="tr-TR" sz="2400" b="1" i="1" dirty="0">
                <a:latin typeface="Century Gothic (Headings)"/>
                <a:cs typeface="Calibri"/>
              </a:rPr>
              <a:t>wan</a:t>
            </a:r>
            <a:r>
              <a:rPr lang="en-US" altLang="tr-TR" sz="2400" b="1" i="1" dirty="0" err="1">
                <a:latin typeface="Century Gothic (Headings)"/>
                <a:cs typeface="Calibri"/>
              </a:rPr>
              <a:t>i</a:t>
            </a:r>
            <a:r>
              <a:rPr lang="tr-TR" altLang="tr-TR" sz="2400" b="1" i="1" dirty="0">
                <a:latin typeface="Century Gothic (Headings)"/>
                <a:cs typeface="Calibri"/>
              </a:rPr>
              <a:t>yah 200 MW  Power Plant  </a:t>
            </a:r>
            <a:endParaRPr lang="en-US" altLang="tr-TR" sz="2400" b="1" i="1" dirty="0">
              <a:latin typeface="Century Gothic (Headings)"/>
              <a:cs typeface="Calibri"/>
            </a:endParaRPr>
          </a:p>
          <a:p>
            <a:r>
              <a:rPr lang="tr-TR" altLang="tr-TR" sz="2400" b="1" i="1" dirty="0">
                <a:latin typeface="Century Gothic (Headings)"/>
                <a:cs typeface="Calibri"/>
              </a:rPr>
              <a:t>IRAQ</a:t>
            </a:r>
          </a:p>
        </p:txBody>
      </p:sp>
      <p:sp>
        <p:nvSpPr>
          <p:cNvPr id="9" name="İçerik Yer Tutucusu 2">
            <a:extLst>
              <a:ext uri="{FF2B5EF4-FFF2-40B4-BE49-F238E27FC236}">
                <a16:creationId xmlns:a16="http://schemas.microsoft.com/office/drawing/2014/main" id="{D2ED981A-D397-43DE-A52B-AEB235AF4C82}"/>
              </a:ext>
            </a:extLst>
          </p:cNvPr>
          <p:cNvSpPr>
            <a:spLocks noGrp="1"/>
          </p:cNvSpPr>
          <p:nvPr>
            <p:ph idx="1"/>
          </p:nvPr>
        </p:nvSpPr>
        <p:spPr>
          <a:xfrm>
            <a:off x="792152" y="1143015"/>
            <a:ext cx="10775172" cy="3500903"/>
          </a:xfrm>
        </p:spPr>
        <p:txBody>
          <a:bodyPr>
            <a:normAutofit/>
          </a:bodyPr>
          <a:lstStyle/>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Owner				:</a:t>
            </a:r>
            <a:r>
              <a:rPr lang="en-AU" altLang="tr-TR" sz="1400" dirty="0">
                <a:solidFill>
                  <a:srgbClr val="FFC000"/>
                </a:solidFill>
                <a:ea typeface="Times New Roman" panose="02020603050405020304" pitchFamily="18" charset="0"/>
                <a:cs typeface="Arial" panose="020B0604020202020204" pitchFamily="34" charset="0"/>
              </a:rPr>
              <a:t> </a:t>
            </a:r>
            <a:r>
              <a:rPr lang="en-US" altLang="tr-TR" sz="1400" dirty="0">
                <a:ln/>
                <a:latin typeface="Calibri"/>
                <a:cs typeface="Calibri"/>
              </a:rPr>
              <a:t>Ministry of Electricity - IRAQ</a:t>
            </a:r>
          </a:p>
          <a:p>
            <a:pPr>
              <a:buFont typeface="Wingdings" panose="05000000000000000000" pitchFamily="2" charset="2"/>
              <a:buChar char="q"/>
            </a:pPr>
            <a:r>
              <a:rPr lang="en-AU" altLang="tr-TR" sz="1400" b="1" dirty="0">
                <a:solidFill>
                  <a:srgbClr val="FFC000"/>
                </a:solidFill>
                <a:cs typeface="Arial" panose="020B0604020202020204" pitchFamily="34" charset="0"/>
              </a:rPr>
              <a:t>Main Contractor </a:t>
            </a:r>
            <a:r>
              <a:rPr lang="en-AU" altLang="tr-TR" sz="1400" b="1" dirty="0">
                <a:solidFill>
                  <a:srgbClr val="FFC000"/>
                </a:solidFill>
                <a:ea typeface="Times New Roman" panose="02020603050405020304" pitchFamily="18" charset="0"/>
                <a:cs typeface="Arial" panose="020B0604020202020204" pitchFamily="34" charset="0"/>
              </a:rPr>
              <a:t>		:</a:t>
            </a:r>
            <a:r>
              <a:rPr lang="tr-TR" altLang="tr-TR" sz="1400" b="1" dirty="0">
                <a:ln/>
                <a:latin typeface="Calibri"/>
                <a:cs typeface="Calibri"/>
              </a:rPr>
              <a:t> </a:t>
            </a:r>
            <a:r>
              <a:rPr lang="en-US" altLang="tr-TR" sz="1400" dirty="0"/>
              <a:t>STX Construction Co. Ltd.</a:t>
            </a:r>
          </a:p>
          <a:p>
            <a:pPr>
              <a:buFont typeface="Wingdings" panose="05000000000000000000" pitchFamily="2" charset="2"/>
              <a:buChar char="q"/>
            </a:pPr>
            <a:r>
              <a:rPr lang="en-AU" altLang="tr-TR" sz="1400" b="1" dirty="0">
                <a:solidFill>
                  <a:srgbClr val="FFC000"/>
                </a:solidFill>
                <a:cs typeface="Arial" panose="020B0604020202020204" pitchFamily="34" charset="0"/>
              </a:rPr>
              <a:t>Subcontractor		: </a:t>
            </a:r>
            <a:r>
              <a:rPr lang="tr-TR" altLang="tr-TR" sz="1400" dirty="0">
                <a:ln w="0"/>
                <a:effectLst>
                  <a:outerShdw blurRad="38100" dist="19050" dir="2700000" algn="tl" rotWithShape="0">
                    <a:schemeClr val="dk1">
                      <a:alpha val="40000"/>
                    </a:schemeClr>
                  </a:outerShdw>
                </a:effectLst>
                <a:latin typeface="Calibri"/>
                <a:cs typeface="Calibri"/>
              </a:rPr>
              <a:t>BETA Engineering and Erecion Inc.</a:t>
            </a:r>
            <a:endParaRPr lang="en-AU" altLang="tr-TR" sz="1400" dirty="0"/>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Start Date			: </a:t>
            </a:r>
            <a:r>
              <a:rPr lang="en-US" altLang="tr-TR" sz="1400" dirty="0"/>
              <a:t>November - 2011</a:t>
            </a:r>
          </a:p>
          <a:p>
            <a:pPr>
              <a:buFont typeface="Wingdings" panose="05000000000000000000" pitchFamily="2" charset="2"/>
              <a:buChar char="q"/>
            </a:pPr>
            <a:r>
              <a:rPr lang="en-AU" altLang="tr-TR" sz="1400" b="1" dirty="0">
                <a:solidFill>
                  <a:srgbClr val="FFC000"/>
                </a:solidFill>
                <a:cs typeface="Arial" panose="020B0604020202020204" pitchFamily="34" charset="0"/>
              </a:rPr>
              <a:t>Date of Completion	:</a:t>
            </a:r>
            <a:r>
              <a:rPr lang="tr-TR" altLang="tr-TR" sz="1400" b="1" dirty="0">
                <a:solidFill>
                  <a:srgbClr val="FFC000"/>
                </a:solidFill>
                <a:cs typeface="Arial" panose="020B0604020202020204" pitchFamily="34" charset="0"/>
              </a:rPr>
              <a:t> </a:t>
            </a:r>
            <a:r>
              <a:rPr lang="en-US" altLang="tr-TR" sz="1400" dirty="0"/>
              <a:t>July </a:t>
            </a:r>
            <a:r>
              <a:rPr lang="tr-TR" altLang="tr-TR" sz="1400" dirty="0"/>
              <a:t>– 201</a:t>
            </a:r>
            <a:r>
              <a:rPr lang="en-US" altLang="tr-TR" sz="1400" dirty="0"/>
              <a:t>2</a:t>
            </a: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Description of work	:</a:t>
            </a:r>
            <a:r>
              <a:rPr lang="tr-TR" altLang="tr-TR" sz="1400" b="1" dirty="0">
                <a:ln/>
                <a:latin typeface="Calibri"/>
                <a:cs typeface="Calibri"/>
              </a:rPr>
              <a:t> </a:t>
            </a:r>
            <a:r>
              <a:rPr lang="tr-TR" altLang="tr-TR" sz="1400" dirty="0"/>
              <a:t>Turnkey Construction of 200 MW Diesel Power Plant including </a:t>
            </a:r>
            <a:endParaRPr lang="en-US" altLang="tr-TR" sz="1400" dirty="0"/>
          </a:p>
          <a:p>
            <a:pPr marL="0" indent="0">
              <a:buNone/>
            </a:pPr>
            <a:r>
              <a:rPr lang="en-US" altLang="tr-TR" sz="1400" dirty="0"/>
              <a:t>					 </a:t>
            </a:r>
            <a:r>
              <a:rPr lang="tr-TR" altLang="tr-TR" sz="1400" dirty="0"/>
              <a:t>all Civil , Mechanical , Electrial </a:t>
            </a:r>
            <a:r>
              <a:rPr lang="en-US" altLang="tr-TR" sz="1400" dirty="0"/>
              <a:t>&amp; </a:t>
            </a:r>
            <a:r>
              <a:rPr lang="tr-TR" altLang="tr-TR" sz="1400" dirty="0"/>
              <a:t>Infrastructural Works.</a:t>
            </a:r>
          </a:p>
          <a:p>
            <a:pPr marL="0" indent="0">
              <a:buNone/>
            </a:pPr>
            <a:endParaRPr lang="en-AU" altLang="tr-TR" sz="1400" dirty="0"/>
          </a:p>
          <a:p>
            <a:pPr>
              <a:spcBef>
                <a:spcPct val="0"/>
              </a:spcBef>
              <a:buNone/>
            </a:pPr>
            <a:endParaRPr lang="en-AU" altLang="tr-TR" sz="1400" b="1" dirty="0">
              <a:solidFill>
                <a:srgbClr val="FFC000"/>
              </a:solidFill>
              <a:ea typeface="Times New Roman" panose="02020603050405020304" pitchFamily="18" charset="0"/>
              <a:cs typeface="Arial" panose="020B0604020202020204" pitchFamily="34" charset="0"/>
            </a:endParaRPr>
          </a:p>
        </p:txBody>
      </p:sp>
      <p:pic>
        <p:nvPicPr>
          <p:cNvPr id="10" name="Resim 1">
            <a:extLst>
              <a:ext uri="{FF2B5EF4-FFF2-40B4-BE49-F238E27FC236}">
                <a16:creationId xmlns:a16="http://schemas.microsoft.com/office/drawing/2014/main" id="{2D71CB03-1277-4201-BB0F-6E098274D3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152" y="3606483"/>
            <a:ext cx="5303848" cy="3001267"/>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Resim 2">
            <a:extLst>
              <a:ext uri="{FF2B5EF4-FFF2-40B4-BE49-F238E27FC236}">
                <a16:creationId xmlns:a16="http://schemas.microsoft.com/office/drawing/2014/main" id="{D05E29C4-0DE5-4911-9466-B9D3477705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0473" y="3917385"/>
            <a:ext cx="3982474" cy="2380673"/>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Resim 3">
            <a:extLst>
              <a:ext uri="{FF2B5EF4-FFF2-40B4-BE49-F238E27FC236}">
                <a16:creationId xmlns:a16="http://schemas.microsoft.com/office/drawing/2014/main" id="{CE1CFF8E-FA8B-4806-862E-17E2A0D6BA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21710" y="1453917"/>
            <a:ext cx="2878138" cy="2152566"/>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5700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wipe(down)">
                                      <p:cBhvr>
                                        <p:cTn id="37" dur="500"/>
                                        <p:tgtEl>
                                          <p:spTgt spid="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wipe(down)">
                                      <p:cBhvr>
                                        <p:cTn id="4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92152" y="1336671"/>
            <a:ext cx="6323023" cy="5359405"/>
          </a:xfrm>
        </p:spPr>
        <p:txBody>
          <a:bodyPr>
            <a:normAutofit/>
          </a:bodyPr>
          <a:lstStyle/>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Owner	:</a:t>
            </a:r>
            <a:r>
              <a:rPr lang="en-AU" altLang="tr-TR" sz="1400" dirty="0">
                <a:solidFill>
                  <a:srgbClr val="FFC000"/>
                </a:solidFill>
                <a:ea typeface="Times New Roman" panose="02020603050405020304" pitchFamily="18" charset="0"/>
                <a:cs typeface="Arial" panose="020B0604020202020204" pitchFamily="34" charset="0"/>
              </a:rPr>
              <a:t> </a:t>
            </a:r>
            <a:r>
              <a:rPr lang="en-AU" altLang="tr-TR" sz="1400" dirty="0">
                <a:ea typeface="Times New Roman" panose="02020603050405020304" pitchFamily="18" charset="0"/>
                <a:cs typeface="Arial" panose="020B0604020202020204" pitchFamily="34" charset="0"/>
              </a:rPr>
              <a:t>KESH Albanian Power Corporation</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Main Contractor: </a:t>
            </a:r>
            <a:r>
              <a:rPr lang="en-AU" altLang="tr-TR" sz="1400" dirty="0">
                <a:ea typeface="Times New Roman" panose="02020603050405020304" pitchFamily="18" charset="0"/>
                <a:cs typeface="Arial" panose="020B0604020202020204" pitchFamily="34" charset="0"/>
              </a:rPr>
              <a:t>MAIRE TECNIMONT S.p.A</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Subcontractor:</a:t>
            </a:r>
            <a:r>
              <a:rPr lang="en-AU" altLang="tr-TR" sz="1400" dirty="0">
                <a:solidFill>
                  <a:srgbClr val="FFC000"/>
                </a:solidFill>
                <a:ea typeface="Times New Roman" panose="02020603050405020304" pitchFamily="18" charset="0"/>
                <a:cs typeface="Arial" panose="020B0604020202020204" pitchFamily="34" charset="0"/>
              </a:rPr>
              <a:t> </a:t>
            </a:r>
            <a:r>
              <a:rPr lang="en-AU" altLang="tr-TR" sz="1400" dirty="0">
                <a:ea typeface="Times New Roman" panose="02020603050405020304" pitchFamily="18" charset="0"/>
                <a:cs typeface="Arial" panose="020B0604020202020204" pitchFamily="34" charset="0"/>
              </a:rPr>
              <a:t>SOEPRO  J.V.  (EPRO Power and Industrial Plants Inc. – SOECO Engineering and Construction)	</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Date of Completion: </a:t>
            </a:r>
            <a:r>
              <a:rPr lang="en-AU" altLang="tr-TR" sz="1400" dirty="0">
                <a:ea typeface="Times New Roman" panose="02020603050405020304" pitchFamily="18" charset="0"/>
                <a:cs typeface="Arial" panose="020B0604020202020204" pitchFamily="34" charset="0"/>
              </a:rPr>
              <a:t>September 2009 </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Description of work: </a:t>
            </a:r>
            <a:r>
              <a:rPr lang="en-AU" altLang="tr-TR" sz="1400" dirty="0">
                <a:ea typeface="Times New Roman" panose="02020603050405020304" pitchFamily="18" charset="0"/>
                <a:cs typeface="Arial" panose="020B0604020202020204" pitchFamily="34" charset="0"/>
              </a:rPr>
              <a:t>Complete Mechanical Erection , Piping, Insulation and Painting Works of 100 MW  Single-Shaft  Combined</a:t>
            </a:r>
            <a:endParaRPr lang="tr-TR" altLang="tr-TR" sz="1400" dirty="0">
              <a:ea typeface="Times New Roman" panose="02020603050405020304" pitchFamily="18" charset="0"/>
              <a:cs typeface="Arial" panose="020B0604020202020204" pitchFamily="34" charset="0"/>
            </a:endParaRPr>
          </a:p>
          <a:p>
            <a:pPr marL="457200" lvl="1" indent="0">
              <a:buNone/>
            </a:pPr>
            <a:r>
              <a:rPr lang="en-AU" altLang="tr-TR" sz="1400" dirty="0">
                <a:ea typeface="Times New Roman" panose="02020603050405020304" pitchFamily="18" charset="0"/>
                <a:cs typeface="Arial" panose="020B0604020202020204" pitchFamily="34" charset="0"/>
              </a:rPr>
              <a:t>- Cycle Power Plant.</a:t>
            </a:r>
            <a:endParaRPr lang="tr-TR" altLang="tr-TR" sz="1400" dirty="0">
              <a:ea typeface="Times New Roman" panose="02020603050405020304" pitchFamily="18" charset="0"/>
              <a:cs typeface="Arial" panose="020B0604020202020204" pitchFamily="34" charset="0"/>
            </a:endParaRPr>
          </a:p>
          <a:p>
            <a:pPr marL="457200" lvl="1" indent="0">
              <a:buNone/>
            </a:pPr>
            <a:r>
              <a:rPr lang="en-AU" altLang="tr-TR" sz="1400" i="1" dirty="0">
                <a:ea typeface="Times New Roman" panose="02020603050405020304" pitchFamily="18" charset="0"/>
                <a:cs typeface="Arial" panose="020B0604020202020204" pitchFamily="34" charset="0"/>
              </a:rPr>
              <a:t>- Gas Turbine, Steam Turbine, Generator and auxiliaries (Supplied by Ansaldo-Italy)</a:t>
            </a:r>
            <a:endParaRPr lang="tr-TR" altLang="tr-TR" sz="1400" i="1" dirty="0">
              <a:ea typeface="Times New Roman" panose="02020603050405020304" pitchFamily="18" charset="0"/>
              <a:cs typeface="Arial" panose="020B0604020202020204" pitchFamily="34" charset="0"/>
            </a:endParaRPr>
          </a:p>
          <a:p>
            <a:pPr marL="457200" lvl="1" indent="0">
              <a:buNone/>
            </a:pPr>
            <a:r>
              <a:rPr lang="en-AU" altLang="tr-TR" sz="1400" i="1" dirty="0">
                <a:ea typeface="Times New Roman" panose="02020603050405020304" pitchFamily="18" charset="0"/>
                <a:cs typeface="Arial" panose="020B0604020202020204" pitchFamily="34" charset="0"/>
              </a:rPr>
              <a:t>- HRSG (Supplied by </a:t>
            </a:r>
            <a:r>
              <a:rPr lang="en-AU" altLang="tr-TR" sz="1400" i="1" dirty="0" err="1">
                <a:ea typeface="Times New Roman" panose="02020603050405020304" pitchFamily="18" charset="0"/>
                <a:cs typeface="Arial" panose="020B0604020202020204" pitchFamily="34" charset="0"/>
              </a:rPr>
              <a:t>Nooter</a:t>
            </a:r>
            <a:r>
              <a:rPr lang="en-AU" altLang="tr-TR" sz="1400" i="1" dirty="0">
                <a:ea typeface="Times New Roman" panose="02020603050405020304" pitchFamily="18" charset="0"/>
                <a:cs typeface="Arial" panose="020B0604020202020204" pitchFamily="34" charset="0"/>
              </a:rPr>
              <a:t> </a:t>
            </a:r>
            <a:r>
              <a:rPr lang="en-AU" altLang="tr-TR" sz="1400" i="1" dirty="0" err="1">
                <a:ea typeface="Times New Roman" panose="02020603050405020304" pitchFamily="18" charset="0"/>
                <a:cs typeface="Arial" panose="020B0604020202020204" pitchFamily="34" charset="0"/>
              </a:rPr>
              <a:t>Ericsen</a:t>
            </a:r>
            <a:r>
              <a:rPr lang="en-AU" altLang="tr-TR" sz="1400" i="1" dirty="0">
                <a:ea typeface="Times New Roman" panose="02020603050405020304" pitchFamily="18" charset="0"/>
                <a:cs typeface="Arial" panose="020B0604020202020204" pitchFamily="34" charset="0"/>
              </a:rPr>
              <a:t> – Italy)</a:t>
            </a:r>
            <a:endParaRPr lang="tr-TR" altLang="tr-TR" sz="1400" dirty="0">
              <a:ea typeface="Times New Roman" panose="02020603050405020304" pitchFamily="18" charset="0"/>
              <a:cs typeface="Arial" panose="020B0604020202020204" pitchFamily="34" charset="0"/>
            </a:endParaRPr>
          </a:p>
          <a:p>
            <a:pPr marL="457200" lvl="1" indent="0">
              <a:buNone/>
            </a:pPr>
            <a:r>
              <a:rPr lang="en-AU" altLang="tr-TR" sz="1400" i="1" dirty="0">
                <a:ea typeface="Times New Roman" panose="02020603050405020304" pitchFamily="18" charset="0"/>
                <a:cs typeface="Arial" panose="020B0604020202020204" pitchFamily="34" charset="0"/>
              </a:rPr>
              <a:t>- Condenser (Supplied by </a:t>
            </a:r>
            <a:r>
              <a:rPr lang="en-AU" altLang="tr-TR" sz="1400" i="1" dirty="0" err="1">
                <a:ea typeface="Times New Roman" panose="02020603050405020304" pitchFamily="18" charset="0"/>
                <a:cs typeface="Arial" panose="020B0604020202020204" pitchFamily="34" charset="0"/>
              </a:rPr>
              <a:t>Ofmeco</a:t>
            </a:r>
            <a:r>
              <a:rPr lang="en-AU" altLang="tr-TR" sz="1400" i="1" dirty="0">
                <a:ea typeface="Times New Roman" panose="02020603050405020304" pitchFamily="18" charset="0"/>
                <a:cs typeface="Arial" panose="020B0604020202020204" pitchFamily="34" charset="0"/>
              </a:rPr>
              <a:t>– Italy)</a:t>
            </a:r>
            <a:endParaRPr lang="tr-TR" altLang="tr-TR" sz="1400" dirty="0">
              <a:ea typeface="Times New Roman" panose="02020603050405020304" pitchFamily="18" charset="0"/>
              <a:cs typeface="Arial" panose="020B0604020202020204" pitchFamily="34" charset="0"/>
            </a:endParaRPr>
          </a:p>
          <a:p>
            <a:pPr marL="457200" lvl="1" indent="0">
              <a:buNone/>
            </a:pPr>
            <a:r>
              <a:rPr lang="en-AU" altLang="tr-TR" sz="1400" i="1" dirty="0">
                <a:ea typeface="Times New Roman" panose="02020603050405020304" pitchFamily="18" charset="0"/>
                <a:cs typeface="Arial" panose="020B0604020202020204" pitchFamily="34" charset="0"/>
              </a:rPr>
              <a:t>- Piping and Supports (Fabrication, Erection, PWHT, NDT, Painting ,Insulation, Testing)</a:t>
            </a:r>
            <a:endParaRPr lang="tr-TR" altLang="tr-TR" sz="1400" i="1" dirty="0">
              <a:ea typeface="Times New Roman" panose="02020603050405020304" pitchFamily="18" charset="0"/>
              <a:cs typeface="Arial" panose="020B0604020202020204" pitchFamily="34" charset="0"/>
            </a:endParaRPr>
          </a:p>
          <a:p>
            <a:pPr marL="457200" lvl="1" indent="0">
              <a:buNone/>
            </a:pPr>
            <a:r>
              <a:rPr lang="en-AU" altLang="tr-TR" sz="1400" i="1" dirty="0">
                <a:ea typeface="Times New Roman" panose="02020603050405020304" pitchFamily="18" charset="0"/>
                <a:cs typeface="Arial" panose="020B0604020202020204" pitchFamily="34" charset="0"/>
              </a:rPr>
              <a:t>- BOP </a:t>
            </a:r>
            <a:r>
              <a:rPr lang="en-AU" altLang="tr-TR" sz="1400" i="1" dirty="0" err="1">
                <a:ea typeface="Times New Roman" panose="02020603050405020304" pitchFamily="18" charset="0"/>
                <a:cs typeface="Arial" panose="020B0604020202020204" pitchFamily="34" charset="0"/>
              </a:rPr>
              <a:t>Equipments</a:t>
            </a:r>
            <a:r>
              <a:rPr lang="en-AU" altLang="tr-TR" sz="1400" i="1" dirty="0">
                <a:ea typeface="Times New Roman" panose="02020603050405020304" pitchFamily="18" charset="0"/>
                <a:cs typeface="Arial" panose="020B0604020202020204" pitchFamily="34" charset="0"/>
              </a:rPr>
              <a:t> and Systems i.e. Water Treatment Plant, Sea Water Pumps, Fuel Oil Storage, </a:t>
            </a:r>
            <a:r>
              <a:rPr lang="en-AU" altLang="tr-TR" sz="1400" i="1" dirty="0" err="1">
                <a:ea typeface="Times New Roman" panose="02020603050405020304" pitchFamily="18" charset="0"/>
                <a:cs typeface="Arial" panose="020B0604020202020204" pitchFamily="34" charset="0"/>
              </a:rPr>
              <a:t>etc</a:t>
            </a:r>
            <a:endParaRPr lang="tr-TR" altLang="tr-TR" sz="1400" i="1" dirty="0">
              <a:ea typeface="Times New Roman" panose="02020603050405020304" pitchFamily="18" charset="0"/>
              <a:cs typeface="Arial" panose="020B0604020202020204" pitchFamily="34" charset="0"/>
            </a:endParaRPr>
          </a:p>
          <a:p>
            <a:pPr marL="457200" lvl="1" indent="0">
              <a:buNone/>
            </a:pPr>
            <a:r>
              <a:rPr lang="en-AU" altLang="tr-TR" sz="1400" i="1" dirty="0">
                <a:ea typeface="Times New Roman" panose="02020603050405020304" pitchFamily="18" charset="0"/>
                <a:cs typeface="Arial" panose="020B0604020202020204" pitchFamily="34" charset="0"/>
              </a:rPr>
              <a:t>- 4300 m. API 5L </a:t>
            </a:r>
            <a:r>
              <a:rPr lang="en-US" altLang="tr-TR" sz="1400" i="1" dirty="0">
                <a:ea typeface="Times New Roman" panose="02020603050405020304" pitchFamily="18" charset="0"/>
                <a:cs typeface="Arial" panose="020B0604020202020204" pitchFamily="34" charset="0"/>
              </a:rPr>
              <a:t>Fuel Oil Piping for Offshore connection between CBMS and Site (Welding and NDE testing)</a:t>
            </a:r>
            <a:r>
              <a:rPr lang="en-AU" altLang="tr-TR" sz="1200" i="1" dirty="0">
                <a:ea typeface="Times New Roman" panose="02020603050405020304" pitchFamily="18" charset="0"/>
                <a:cs typeface="Arial" panose="020B0604020202020204" pitchFamily="34" charset="0"/>
              </a:rPr>
              <a:t>	 </a:t>
            </a:r>
            <a:endParaRPr lang="en-AU" altLang="tr-TR" sz="1200" dirty="0">
              <a:ea typeface="Times New Roman" panose="02020603050405020304" pitchFamily="18" charset="0"/>
              <a:cs typeface="Arial" panose="020B0604020202020204" pitchFamily="34" charset="0"/>
            </a:endParaRPr>
          </a:p>
        </p:txBody>
      </p: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9002" y="1547304"/>
            <a:ext cx="3995748" cy="51487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sp>
        <p:nvSpPr>
          <p:cNvPr id="9"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AU" altLang="tr-TR" sz="2400" b="1" i="1" dirty="0"/>
              <a:t>VLORE 1x100 MW </a:t>
            </a:r>
            <a:r>
              <a:rPr lang="tr-TR" altLang="tr-TR" sz="2400" b="1" i="1" dirty="0"/>
              <a:t>CCPP</a:t>
            </a:r>
          </a:p>
          <a:p>
            <a:r>
              <a:rPr lang="en-AU" altLang="tr-TR" sz="2400" b="1" i="1" dirty="0"/>
              <a:t>Vlore, ALBANIA</a:t>
            </a:r>
            <a:endParaRPr lang="en-US" altLang="tr-TR" sz="2400" b="1" i="1" dirty="0"/>
          </a:p>
        </p:txBody>
      </p:sp>
    </p:spTree>
    <p:extLst>
      <p:ext uri="{BB962C8B-B14F-4D97-AF65-F5344CB8AC3E}">
        <p14:creationId xmlns:p14="http://schemas.microsoft.com/office/powerpoint/2010/main" val="3009984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
                                        <p:tgtEl>
                                          <p:spTgt spid="3">
                                            <p:txEl>
                                              <p:pRg st="1" end="1"/>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500"/>
                                        <p:tgtEl>
                                          <p:spTgt spid="3">
                                            <p:txEl>
                                              <p:pRg st="2" end="2"/>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up)">
                                      <p:cBhvr>
                                        <p:cTn id="21" dur="500"/>
                                        <p:tgtEl>
                                          <p:spTgt spid="3">
                                            <p:txEl>
                                              <p:pRg st="3" end="3"/>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up)">
                                      <p:cBhvr>
                                        <p:cTn id="24" dur="500"/>
                                        <p:tgtEl>
                                          <p:spTgt spid="3">
                                            <p:txEl>
                                              <p:pRg st="4" end="4"/>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up)">
                                      <p:cBhvr>
                                        <p:cTn id="30" dur="500"/>
                                        <p:tgtEl>
                                          <p:spTgt spid="3">
                                            <p:txEl>
                                              <p:pRg st="6" end="6"/>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up)">
                                      <p:cBhvr>
                                        <p:cTn id="33" dur="500"/>
                                        <p:tgtEl>
                                          <p:spTgt spid="3">
                                            <p:txEl>
                                              <p:pRg st="7" end="7"/>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wipe(up)">
                                      <p:cBhvr>
                                        <p:cTn id="36" dur="500"/>
                                        <p:tgtEl>
                                          <p:spTgt spid="3">
                                            <p:txEl>
                                              <p:pRg st="8" end="8"/>
                                            </p:tx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wipe(up)">
                                      <p:cBhvr>
                                        <p:cTn id="39" dur="500"/>
                                        <p:tgtEl>
                                          <p:spTgt spid="3">
                                            <p:txEl>
                                              <p:pRg st="9" end="9"/>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wipe(up)">
                                      <p:cBhvr>
                                        <p:cTn id="42" dur="500"/>
                                        <p:tgtEl>
                                          <p:spTgt spid="3">
                                            <p:txEl>
                                              <p:pRg st="10" end="10"/>
                                            </p:tx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wipe(up)">
                                      <p:cBhvr>
                                        <p:cTn id="45" dur="500"/>
                                        <p:tgtEl>
                                          <p:spTgt spid="3">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5700" y="2185098"/>
            <a:ext cx="6279145" cy="39353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5"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321" r="321" b="12365"/>
          <a:stretch/>
        </p:blipFill>
        <p:spPr bwMode="auto">
          <a:xfrm>
            <a:off x="487806" y="3649889"/>
            <a:ext cx="3957193" cy="28008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pic>
        <p:nvPicPr>
          <p:cNvPr id="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158" y="407305"/>
            <a:ext cx="3957192" cy="29678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spTree>
    <p:extLst>
      <p:ext uri="{BB962C8B-B14F-4D97-AF65-F5344CB8AC3E}">
        <p14:creationId xmlns:p14="http://schemas.microsoft.com/office/powerpoint/2010/main" val="5720001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İçerik Yer Tutucusu 2"/>
          <p:cNvSpPr txBox="1">
            <a:spLocks/>
          </p:cNvSpPr>
          <p:nvPr/>
        </p:nvSpPr>
        <p:spPr>
          <a:xfrm>
            <a:off x="792152" y="1555750"/>
            <a:ext cx="5023058" cy="3132401"/>
          </a:xfrm>
          <a:prstGeom prst="rect">
            <a:avLst/>
          </a:prstGeom>
        </p:spPr>
        <p:txBody>
          <a:bodyPr vert="horz" lIns="91440" tIns="45720" rIns="91440" bIns="45720" rtlCol="0">
            <a:normAutofit/>
          </a:bodyPr>
          <a:lstStyle>
            <a:defPPr>
              <a:defRPr lang="tr-TR"/>
            </a:defPPr>
            <a:lvl1pPr marL="342900" indent="-342900" defTabSz="457200">
              <a:spcBef>
                <a:spcPts val="1000"/>
              </a:spcBef>
              <a:spcAft>
                <a:spcPts val="0"/>
              </a:spcAft>
              <a:buClr>
                <a:schemeClr val="bg2">
                  <a:lumMod val="40000"/>
                  <a:lumOff val="60000"/>
                </a:schemeClr>
              </a:buClr>
              <a:buSzPct val="80000"/>
              <a:buFont typeface="Wingdings 3" charset="2"/>
              <a:buChar char=""/>
              <a:defRPr sz="1600" b="1" i="0">
                <a:latin typeface="+mj-lt"/>
                <a:ea typeface="+mj-ea"/>
                <a:cs typeface="+mj-cs"/>
              </a:defRPr>
            </a:lvl1pPr>
            <a:lvl2pPr marL="742950" indent="-285750" defTabSz="457200">
              <a:spcBef>
                <a:spcPts val="1000"/>
              </a:spcBef>
              <a:spcAft>
                <a:spcPts val="0"/>
              </a:spcAft>
              <a:buClr>
                <a:schemeClr val="bg2">
                  <a:lumMod val="40000"/>
                  <a:lumOff val="60000"/>
                </a:schemeClr>
              </a:buClr>
              <a:buSzPct val="80000"/>
              <a:buFont typeface="Wingdings 3" charset="2"/>
              <a:buChar char=""/>
              <a:defRPr b="0" i="0">
                <a:latin typeface="+mj-lt"/>
                <a:ea typeface="+mj-ea"/>
                <a:cs typeface="+mj-cs"/>
              </a:defRPr>
            </a:lvl2pPr>
            <a:lvl3pPr marL="1143000" indent="-228600" defTabSz="457200">
              <a:spcBef>
                <a:spcPts val="1000"/>
              </a:spcBef>
              <a:spcAft>
                <a:spcPts val="0"/>
              </a:spcAft>
              <a:buClr>
                <a:schemeClr val="bg2">
                  <a:lumMod val="40000"/>
                  <a:lumOff val="60000"/>
                </a:schemeClr>
              </a:buClr>
              <a:buSzPct val="80000"/>
              <a:buFont typeface="Wingdings 3" charset="2"/>
              <a:buChar char=""/>
              <a:defRPr sz="1600" b="0" i="0">
                <a:latin typeface="+mj-lt"/>
                <a:ea typeface="+mj-ea"/>
                <a:cs typeface="+mj-cs"/>
              </a:defRPr>
            </a:lvl3pPr>
            <a:lvl4pPr marL="1600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4pPr>
            <a:lvl5pPr marL="20574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5pPr>
            <a:lvl6pPr marL="2506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6pPr>
            <a:lvl7pPr marL="29718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7pPr>
            <a:lvl8pPr marL="3429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8pPr>
            <a:lvl9pPr marL="3886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9pPr>
          </a:lstStyle>
          <a:p>
            <a:pPr>
              <a:buFont typeface="Wingdings" panose="05000000000000000000" pitchFamily="2" charset="2"/>
              <a:buChar char="q"/>
            </a:pPr>
            <a:r>
              <a:rPr lang="tr-TR" sz="1400" dirty="0" err="1">
                <a:solidFill>
                  <a:srgbClr val="FFC000"/>
                </a:solidFill>
              </a:rPr>
              <a:t>Owner</a:t>
            </a:r>
            <a:r>
              <a:rPr lang="tr-TR" sz="1400" dirty="0">
                <a:solidFill>
                  <a:srgbClr val="FFC000"/>
                </a:solidFill>
              </a:rPr>
              <a:t>: </a:t>
            </a:r>
            <a:r>
              <a:rPr lang="en-AU" sz="1400" b="0" dirty="0"/>
              <a:t>AZERENERJI JSC</a:t>
            </a:r>
            <a:r>
              <a:rPr lang="en-AU" sz="1400" dirty="0"/>
              <a:t>.</a:t>
            </a:r>
            <a:endParaRPr lang="tr-TR" sz="1400" dirty="0"/>
          </a:p>
          <a:p>
            <a:pPr>
              <a:buFont typeface="Wingdings" panose="05000000000000000000" pitchFamily="2" charset="2"/>
              <a:buChar char="q"/>
            </a:pPr>
            <a:r>
              <a:rPr lang="tr-TR" sz="1400" dirty="0">
                <a:solidFill>
                  <a:srgbClr val="FFC000"/>
                </a:solidFill>
              </a:rPr>
              <a:t>Main </a:t>
            </a:r>
            <a:r>
              <a:rPr lang="tr-TR" sz="1400" dirty="0" err="1">
                <a:solidFill>
                  <a:srgbClr val="FFC000"/>
                </a:solidFill>
              </a:rPr>
              <a:t>Contractor</a:t>
            </a:r>
            <a:r>
              <a:rPr lang="tr-TR" sz="1400" dirty="0">
                <a:solidFill>
                  <a:srgbClr val="FFC000"/>
                </a:solidFill>
              </a:rPr>
              <a:t>: </a:t>
            </a:r>
            <a:r>
              <a:rPr lang="en-AU" sz="1400" b="0" dirty="0"/>
              <a:t>SIEMENS AG. Power Generation</a:t>
            </a:r>
            <a:endParaRPr lang="tr-TR" sz="1400" b="0" dirty="0"/>
          </a:p>
          <a:p>
            <a:pPr>
              <a:buFont typeface="Wingdings" panose="05000000000000000000" pitchFamily="2" charset="2"/>
              <a:buChar char="q"/>
            </a:pPr>
            <a:r>
              <a:rPr lang="tr-TR" sz="1400" dirty="0" err="1">
                <a:solidFill>
                  <a:srgbClr val="FFC000"/>
                </a:solidFill>
              </a:rPr>
              <a:t>Subcontractor</a:t>
            </a:r>
            <a:r>
              <a:rPr lang="tr-TR" sz="1400" dirty="0">
                <a:solidFill>
                  <a:srgbClr val="FFC000"/>
                </a:solidFill>
              </a:rPr>
              <a:t>: </a:t>
            </a:r>
            <a:r>
              <a:rPr lang="en-AU" sz="1400" b="0" dirty="0"/>
              <a:t>CMI Energy HRS – EPRO Power &amp; Industrial Plants Inc. Consortium</a:t>
            </a:r>
            <a:endParaRPr lang="tr-TR" sz="1400" b="0" dirty="0"/>
          </a:p>
          <a:p>
            <a:pPr>
              <a:buFont typeface="Wingdings" panose="05000000000000000000" pitchFamily="2" charset="2"/>
              <a:buChar char="q"/>
            </a:pPr>
            <a:r>
              <a:rPr lang="tr-TR" sz="1400" dirty="0" err="1">
                <a:solidFill>
                  <a:srgbClr val="FFC000"/>
                </a:solidFill>
              </a:rPr>
              <a:t>Date</a:t>
            </a:r>
            <a:r>
              <a:rPr lang="tr-TR" sz="1400" dirty="0">
                <a:solidFill>
                  <a:srgbClr val="FFC000"/>
                </a:solidFill>
              </a:rPr>
              <a:t> of </a:t>
            </a:r>
            <a:r>
              <a:rPr lang="tr-TR" sz="1400" dirty="0" err="1">
                <a:solidFill>
                  <a:srgbClr val="FFC000"/>
                </a:solidFill>
              </a:rPr>
              <a:t>Contract</a:t>
            </a:r>
            <a:r>
              <a:rPr lang="tr-TR" sz="1400" dirty="0">
                <a:solidFill>
                  <a:srgbClr val="FFC000"/>
                </a:solidFill>
              </a:rPr>
              <a:t>:</a:t>
            </a:r>
            <a:r>
              <a:rPr lang="en-AU" sz="1400" dirty="0">
                <a:solidFill>
                  <a:srgbClr val="FFC000"/>
                </a:solidFill>
              </a:rPr>
              <a:t> </a:t>
            </a:r>
            <a:r>
              <a:rPr lang="en-AU" sz="1400" b="0" dirty="0"/>
              <a:t>August 2005</a:t>
            </a:r>
            <a:endParaRPr lang="tr-TR" sz="1400" b="0" dirty="0"/>
          </a:p>
          <a:p>
            <a:pPr>
              <a:buFont typeface="Wingdings" panose="05000000000000000000" pitchFamily="2" charset="2"/>
              <a:buChar char="q"/>
            </a:pPr>
            <a:r>
              <a:rPr lang="tr-TR" sz="1400" dirty="0" err="1">
                <a:solidFill>
                  <a:srgbClr val="FFC000"/>
                </a:solidFill>
              </a:rPr>
              <a:t>Date</a:t>
            </a:r>
            <a:r>
              <a:rPr lang="tr-TR" sz="1400" dirty="0">
                <a:solidFill>
                  <a:srgbClr val="FFC000"/>
                </a:solidFill>
              </a:rPr>
              <a:t> of </a:t>
            </a:r>
            <a:r>
              <a:rPr lang="tr-TR" sz="1400" dirty="0" err="1">
                <a:solidFill>
                  <a:srgbClr val="FFC000"/>
                </a:solidFill>
              </a:rPr>
              <a:t>Completion</a:t>
            </a:r>
            <a:r>
              <a:rPr lang="tr-TR" sz="1400" dirty="0">
                <a:solidFill>
                  <a:srgbClr val="FFC000"/>
                </a:solidFill>
              </a:rPr>
              <a:t>: </a:t>
            </a:r>
            <a:r>
              <a:rPr lang="en-AU" sz="1400" b="0" dirty="0"/>
              <a:t>May 2007</a:t>
            </a:r>
            <a:endParaRPr lang="tr-TR" sz="1400" b="0" dirty="0"/>
          </a:p>
          <a:p>
            <a:pPr>
              <a:buFont typeface="Wingdings" panose="05000000000000000000" pitchFamily="2" charset="2"/>
              <a:buChar char="q"/>
            </a:pPr>
            <a:r>
              <a:rPr lang="tr-TR" sz="1400" dirty="0" err="1">
                <a:solidFill>
                  <a:srgbClr val="FFC000"/>
                </a:solidFill>
              </a:rPr>
              <a:t>Description</a:t>
            </a:r>
            <a:r>
              <a:rPr lang="tr-TR" sz="1400" dirty="0">
                <a:solidFill>
                  <a:srgbClr val="FFC000"/>
                </a:solidFill>
              </a:rPr>
              <a:t> of </a:t>
            </a:r>
            <a:r>
              <a:rPr lang="tr-TR" sz="1400" dirty="0" err="1">
                <a:solidFill>
                  <a:srgbClr val="FFC000"/>
                </a:solidFill>
              </a:rPr>
              <a:t>work</a:t>
            </a:r>
            <a:r>
              <a:rPr lang="tr-TR" sz="1400" dirty="0">
                <a:solidFill>
                  <a:srgbClr val="FFC000"/>
                </a:solidFill>
              </a:rPr>
              <a:t>: </a:t>
            </a:r>
          </a:p>
          <a:p>
            <a:pPr marL="0" indent="0">
              <a:buNone/>
            </a:pPr>
            <a:r>
              <a:rPr lang="en-AU" sz="1400" b="0" dirty="0"/>
              <a:t> - Engineering, Supply, Manufacturing, Erection and Commissioning of 2 Heat Recovery Steam Generators </a:t>
            </a:r>
            <a:endParaRPr lang="tr-TR" sz="1400" b="0"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210" y="1555750"/>
            <a:ext cx="5948542" cy="4552949"/>
          </a:xfrm>
          <a:prstGeom prst="rect">
            <a:avLst/>
          </a:prstGeom>
          <a:ln>
            <a:noFill/>
          </a:ln>
          <a:effectLst>
            <a:outerShdw blurRad="190500" algn="tl" rotWithShape="0">
              <a:srgbClr val="000000">
                <a:alpha val="70000"/>
              </a:srgbClr>
            </a:outerShdw>
          </a:effectLst>
        </p:spPr>
      </p:pic>
      <p:sp>
        <p:nvSpPr>
          <p:cNvPr id="7"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tr-TR" altLang="tr-TR" sz="2400" b="1" i="1" dirty="0" err="1"/>
              <a:t>Sumgait</a:t>
            </a:r>
            <a:r>
              <a:rPr lang="tr-TR" altLang="tr-TR" sz="2400" b="1" i="1" dirty="0"/>
              <a:t> 500 MW CCPP</a:t>
            </a:r>
          </a:p>
          <a:p>
            <a:r>
              <a:rPr lang="en-AU" altLang="tr-TR" sz="2400" b="1" i="1" dirty="0"/>
              <a:t>AZERBAIJAN</a:t>
            </a:r>
            <a:endParaRPr lang="tr-TR" sz="2400" b="1" i="1" dirty="0"/>
          </a:p>
        </p:txBody>
      </p:sp>
    </p:spTree>
    <p:extLst>
      <p:ext uri="{BB962C8B-B14F-4D97-AF65-F5344CB8AC3E}">
        <p14:creationId xmlns:p14="http://schemas.microsoft.com/office/powerpoint/2010/main" val="735259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194" y="524190"/>
            <a:ext cx="4183396" cy="2819246"/>
          </a:xfrm>
          <a:prstGeom prst="rect">
            <a:avLst/>
          </a:prstGeom>
          <a:ln>
            <a:noFill/>
          </a:ln>
          <a:effectLst>
            <a:outerShdw blurRad="190500" algn="tl" rotWithShape="0">
              <a:srgbClr val="000000">
                <a:alpha val="70000"/>
              </a:srgbClr>
            </a:outerShdw>
          </a:effectLst>
        </p:spPr>
      </p:pic>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056" y="524190"/>
            <a:ext cx="4054647" cy="2819246"/>
          </a:xfrm>
          <a:prstGeom prst="rect">
            <a:avLst/>
          </a:prstGeom>
          <a:ln>
            <a:noFill/>
          </a:ln>
          <a:effectLst>
            <a:outerShdw blurRad="190500" algn="tl" rotWithShape="0">
              <a:srgbClr val="000000">
                <a:alpha val="70000"/>
              </a:srgbClr>
            </a:outerShdw>
          </a:effectLst>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7594" y="3610136"/>
            <a:ext cx="4183396" cy="2797646"/>
          </a:xfrm>
          <a:prstGeom prst="rect">
            <a:avLst/>
          </a:prstGeom>
          <a:ln>
            <a:noFill/>
          </a:ln>
          <a:effectLst>
            <a:outerShdw blurRad="190500" algn="tl" rotWithShape="0">
              <a:srgbClr val="000000">
                <a:alpha val="70000"/>
              </a:srgbClr>
            </a:outerShdw>
          </a:effectLst>
        </p:spPr>
      </p:pic>
      <p:pic>
        <p:nvPicPr>
          <p:cNvPr id="14" name="Resi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031" y="3610136"/>
            <a:ext cx="4179200" cy="27976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897549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rotWithShape="1">
          <a:blip r:embed="rId2">
            <a:extLst>
              <a:ext uri="{28A0092B-C50C-407E-A947-70E740481C1C}">
                <a14:useLocalDpi xmlns:a14="http://schemas.microsoft.com/office/drawing/2010/main" val="0"/>
              </a:ext>
            </a:extLst>
          </a:blip>
          <a:srcRect r="27375"/>
          <a:stretch/>
        </p:blipFill>
        <p:spPr>
          <a:xfrm>
            <a:off x="6610350" y="1653976"/>
            <a:ext cx="4552950" cy="4621202"/>
          </a:xfrm>
          <a:prstGeom prst="rect">
            <a:avLst/>
          </a:prstGeom>
          <a:ln>
            <a:noFill/>
          </a:ln>
          <a:effectLst>
            <a:outerShdw blurRad="190500" algn="tl" rotWithShape="0">
              <a:srgbClr val="000000">
                <a:alpha val="70000"/>
              </a:srgbClr>
            </a:outerShdw>
          </a:effectLst>
        </p:spPr>
      </p:pic>
      <p:sp>
        <p:nvSpPr>
          <p:cNvPr id="6" name="İçerik Yer Tutucusu 2"/>
          <p:cNvSpPr txBox="1">
            <a:spLocks/>
          </p:cNvSpPr>
          <p:nvPr/>
        </p:nvSpPr>
        <p:spPr>
          <a:xfrm>
            <a:off x="792152" y="1653976"/>
            <a:ext cx="5818198" cy="5330830"/>
          </a:xfrm>
          <a:prstGeom prst="rect">
            <a:avLst/>
          </a:prstGeom>
        </p:spPr>
        <p:txBody>
          <a:bodyPr vert="horz" lIns="91440" tIns="45720" rIns="91440" bIns="45720" rtlCol="0">
            <a:noAutofit/>
          </a:bodyPr>
          <a:lstStyle>
            <a:defPPr>
              <a:defRPr lang="tr-TR"/>
            </a:defPPr>
            <a:lvl1pPr marL="342900" indent="-342900" defTabSz="457200">
              <a:spcBef>
                <a:spcPts val="1000"/>
              </a:spcBef>
              <a:spcAft>
                <a:spcPts val="0"/>
              </a:spcAft>
              <a:buClr>
                <a:schemeClr val="bg2">
                  <a:lumMod val="40000"/>
                  <a:lumOff val="60000"/>
                </a:schemeClr>
              </a:buClr>
              <a:buSzPct val="80000"/>
              <a:buFont typeface="Wingdings 3" charset="2"/>
              <a:buChar char=""/>
              <a:defRPr sz="1600" b="1" i="0">
                <a:latin typeface="+mj-lt"/>
                <a:ea typeface="+mj-ea"/>
                <a:cs typeface="+mj-cs"/>
              </a:defRPr>
            </a:lvl1pPr>
            <a:lvl2pPr marL="742950" indent="-285750" defTabSz="457200">
              <a:spcBef>
                <a:spcPts val="1000"/>
              </a:spcBef>
              <a:spcAft>
                <a:spcPts val="0"/>
              </a:spcAft>
              <a:buClr>
                <a:schemeClr val="bg2">
                  <a:lumMod val="40000"/>
                  <a:lumOff val="60000"/>
                </a:schemeClr>
              </a:buClr>
              <a:buSzPct val="80000"/>
              <a:buFont typeface="Wingdings 3" charset="2"/>
              <a:buChar char=""/>
              <a:defRPr b="0" i="0">
                <a:latin typeface="+mj-lt"/>
                <a:ea typeface="+mj-ea"/>
                <a:cs typeface="+mj-cs"/>
              </a:defRPr>
            </a:lvl2pPr>
            <a:lvl3pPr marL="1143000" indent="-228600" defTabSz="457200">
              <a:spcBef>
                <a:spcPts val="1000"/>
              </a:spcBef>
              <a:spcAft>
                <a:spcPts val="0"/>
              </a:spcAft>
              <a:buClr>
                <a:schemeClr val="bg2">
                  <a:lumMod val="40000"/>
                  <a:lumOff val="60000"/>
                </a:schemeClr>
              </a:buClr>
              <a:buSzPct val="80000"/>
              <a:buFont typeface="Wingdings 3" charset="2"/>
              <a:buChar char=""/>
              <a:defRPr sz="1600" b="0" i="0">
                <a:latin typeface="+mj-lt"/>
                <a:ea typeface="+mj-ea"/>
                <a:cs typeface="+mj-cs"/>
              </a:defRPr>
            </a:lvl3pPr>
            <a:lvl4pPr marL="1600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4pPr>
            <a:lvl5pPr marL="20574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5pPr>
            <a:lvl6pPr marL="2506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6pPr>
            <a:lvl7pPr marL="29718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7pPr>
            <a:lvl8pPr marL="3429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8pPr>
            <a:lvl9pPr marL="3886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9pPr>
          </a:lstStyle>
          <a:p>
            <a:pPr>
              <a:buFont typeface="Wingdings" panose="05000000000000000000" pitchFamily="2" charset="2"/>
              <a:buChar char="q"/>
            </a:pPr>
            <a:r>
              <a:rPr lang="tr-TR" sz="1400" dirty="0" err="1">
                <a:solidFill>
                  <a:srgbClr val="FFC000"/>
                </a:solidFill>
              </a:rPr>
              <a:t>Owner</a:t>
            </a:r>
            <a:r>
              <a:rPr lang="tr-TR" sz="1400" dirty="0">
                <a:solidFill>
                  <a:srgbClr val="FFC000"/>
                </a:solidFill>
              </a:rPr>
              <a:t>: </a:t>
            </a:r>
            <a:r>
              <a:rPr lang="en-AU" sz="1400" b="0" dirty="0" err="1"/>
              <a:t>Akenerji</a:t>
            </a:r>
            <a:endParaRPr lang="tr-TR" sz="1400" b="0" dirty="0"/>
          </a:p>
          <a:p>
            <a:pPr>
              <a:buFont typeface="Wingdings" panose="05000000000000000000" pitchFamily="2" charset="2"/>
              <a:buChar char="q"/>
            </a:pPr>
            <a:r>
              <a:rPr lang="tr-TR" sz="1400" dirty="0">
                <a:solidFill>
                  <a:srgbClr val="FFC000"/>
                </a:solidFill>
              </a:rPr>
              <a:t>Main </a:t>
            </a:r>
            <a:r>
              <a:rPr lang="tr-TR" sz="1400" dirty="0" err="1">
                <a:solidFill>
                  <a:srgbClr val="FFC000"/>
                </a:solidFill>
              </a:rPr>
              <a:t>Contractor</a:t>
            </a:r>
            <a:r>
              <a:rPr lang="tr-TR" sz="1400" dirty="0">
                <a:solidFill>
                  <a:srgbClr val="FFC000"/>
                </a:solidFill>
              </a:rPr>
              <a:t>: </a:t>
            </a:r>
            <a:r>
              <a:rPr lang="en-AU" sz="1400" b="0" dirty="0"/>
              <a:t>General Electric Energy Products Europe</a:t>
            </a:r>
            <a:endParaRPr lang="tr-TR" sz="1400" b="0" dirty="0"/>
          </a:p>
          <a:p>
            <a:pPr>
              <a:buFont typeface="Wingdings" panose="05000000000000000000" pitchFamily="2" charset="2"/>
              <a:buChar char="q"/>
            </a:pPr>
            <a:r>
              <a:rPr lang="tr-TR" sz="1400" dirty="0">
                <a:solidFill>
                  <a:srgbClr val="FFC000"/>
                </a:solidFill>
              </a:rPr>
              <a:t>HRSG </a:t>
            </a:r>
            <a:r>
              <a:rPr lang="tr-TR" sz="1400" dirty="0" err="1">
                <a:solidFill>
                  <a:srgbClr val="FFC000"/>
                </a:solidFill>
              </a:rPr>
              <a:t>Contractor</a:t>
            </a:r>
            <a:r>
              <a:rPr lang="tr-TR" sz="1400" dirty="0">
                <a:solidFill>
                  <a:srgbClr val="FFC000"/>
                </a:solidFill>
              </a:rPr>
              <a:t>: </a:t>
            </a:r>
            <a:r>
              <a:rPr lang="en-AU" sz="1400" b="0" dirty="0"/>
              <a:t>NEM BV, The Netherlands</a:t>
            </a:r>
            <a:endParaRPr lang="tr-TR" sz="1400" b="0" dirty="0"/>
          </a:p>
          <a:p>
            <a:pPr>
              <a:buFont typeface="Wingdings" panose="05000000000000000000" pitchFamily="2" charset="2"/>
              <a:buChar char="q"/>
            </a:pPr>
            <a:r>
              <a:rPr lang="tr-TR" sz="1400" dirty="0" err="1">
                <a:solidFill>
                  <a:srgbClr val="FFC000"/>
                </a:solidFill>
              </a:rPr>
              <a:t>Subcontractor</a:t>
            </a:r>
            <a:r>
              <a:rPr lang="tr-TR" sz="1400" dirty="0">
                <a:solidFill>
                  <a:srgbClr val="FFC000"/>
                </a:solidFill>
              </a:rPr>
              <a:t>: </a:t>
            </a:r>
            <a:r>
              <a:rPr lang="tr-TR" sz="1400" b="0" dirty="0"/>
              <a:t>EPRO </a:t>
            </a:r>
            <a:r>
              <a:rPr lang="tr-TR" sz="1400" b="0" dirty="0" err="1"/>
              <a:t>Power</a:t>
            </a:r>
            <a:r>
              <a:rPr lang="tr-TR" sz="1400" b="0" dirty="0"/>
              <a:t> </a:t>
            </a:r>
            <a:r>
              <a:rPr lang="tr-TR" sz="1400" b="0" dirty="0" err="1"/>
              <a:t>and</a:t>
            </a:r>
            <a:r>
              <a:rPr lang="tr-TR" sz="1400" b="0" dirty="0"/>
              <a:t> </a:t>
            </a:r>
            <a:r>
              <a:rPr lang="tr-TR" sz="1400" b="0" dirty="0" err="1"/>
              <a:t>Industrial</a:t>
            </a:r>
            <a:r>
              <a:rPr lang="tr-TR" sz="1400" b="0" dirty="0"/>
              <a:t> </a:t>
            </a:r>
            <a:r>
              <a:rPr lang="tr-TR" sz="1400" b="0" dirty="0" err="1"/>
              <a:t>Plants</a:t>
            </a:r>
            <a:r>
              <a:rPr lang="tr-TR" sz="1400" b="0" dirty="0"/>
              <a:t> </a:t>
            </a:r>
            <a:r>
              <a:rPr lang="tr-TR" sz="1400" b="0" dirty="0" err="1"/>
              <a:t>Inc</a:t>
            </a:r>
            <a:r>
              <a:rPr lang="tr-TR" sz="1400" b="0" dirty="0"/>
              <a:t>.</a:t>
            </a:r>
          </a:p>
          <a:p>
            <a:pPr>
              <a:buFont typeface="Wingdings" panose="05000000000000000000" pitchFamily="2" charset="2"/>
              <a:buChar char="q"/>
            </a:pPr>
            <a:r>
              <a:rPr lang="tr-TR" sz="1400" dirty="0" err="1">
                <a:solidFill>
                  <a:srgbClr val="FFC000"/>
                </a:solidFill>
              </a:rPr>
              <a:t>Contract</a:t>
            </a:r>
            <a:r>
              <a:rPr lang="tr-TR" sz="1400" dirty="0">
                <a:solidFill>
                  <a:srgbClr val="FFC000"/>
                </a:solidFill>
              </a:rPr>
              <a:t> </a:t>
            </a:r>
            <a:r>
              <a:rPr lang="tr-TR" sz="1400" dirty="0" err="1">
                <a:solidFill>
                  <a:srgbClr val="FFC000"/>
                </a:solidFill>
              </a:rPr>
              <a:t>Date</a:t>
            </a:r>
            <a:r>
              <a:rPr lang="tr-TR" sz="1400" dirty="0">
                <a:solidFill>
                  <a:srgbClr val="FFC000"/>
                </a:solidFill>
              </a:rPr>
              <a:t>: </a:t>
            </a:r>
            <a:r>
              <a:rPr lang="tr-TR" sz="1400" b="0" dirty="0"/>
              <a:t>22 .01.2004</a:t>
            </a:r>
          </a:p>
          <a:p>
            <a:pPr>
              <a:buFont typeface="Wingdings" panose="05000000000000000000" pitchFamily="2" charset="2"/>
              <a:buChar char="q"/>
            </a:pPr>
            <a:r>
              <a:rPr lang="en-AU" sz="1400" dirty="0">
                <a:solidFill>
                  <a:srgbClr val="FFC000"/>
                </a:solidFill>
              </a:rPr>
              <a:t>Date of Completion: </a:t>
            </a:r>
            <a:r>
              <a:rPr lang="en-AU" sz="1400" b="0" dirty="0"/>
              <a:t>December 2004</a:t>
            </a:r>
            <a:r>
              <a:rPr lang="en-AU" sz="1400" dirty="0"/>
              <a:t>	 </a:t>
            </a:r>
            <a:endParaRPr lang="tr-TR" sz="1400" dirty="0"/>
          </a:p>
          <a:p>
            <a:pPr>
              <a:buFont typeface="Wingdings" panose="05000000000000000000" pitchFamily="2" charset="2"/>
              <a:buChar char="q"/>
            </a:pPr>
            <a:r>
              <a:rPr lang="en-AU" sz="1400" dirty="0">
                <a:solidFill>
                  <a:srgbClr val="FFC000"/>
                </a:solidFill>
              </a:rPr>
              <a:t>Description of work: </a:t>
            </a:r>
            <a:endParaRPr lang="tr-TR" sz="1400" dirty="0">
              <a:solidFill>
                <a:srgbClr val="FFC000"/>
              </a:solidFill>
            </a:endParaRPr>
          </a:p>
          <a:p>
            <a:pPr marL="457200" lvl="1" indent="0">
              <a:buNone/>
            </a:pPr>
            <a:r>
              <a:rPr lang="en-AU" sz="1400" b="0" dirty="0"/>
              <a:t>- Complete Mechanical and Instrument Erection Works of 2 Heat Recovery Steam Generators and associated equipment</a:t>
            </a:r>
            <a:endParaRPr lang="tr-TR" sz="1400" dirty="0"/>
          </a:p>
          <a:p>
            <a:pPr marL="457200" lvl="1" indent="0">
              <a:buNone/>
            </a:pPr>
            <a:r>
              <a:rPr lang="en-AU" sz="1400" b="0" dirty="0"/>
              <a:t>- 32 Tons piping including supports and valves</a:t>
            </a:r>
            <a:endParaRPr lang="tr-TR" sz="1400" dirty="0"/>
          </a:p>
          <a:p>
            <a:pPr marL="457200" lvl="1" indent="0">
              <a:buNone/>
            </a:pPr>
            <a:r>
              <a:rPr lang="en-AU" sz="1400" b="0" dirty="0"/>
              <a:t>- Instrument Installation</a:t>
            </a:r>
            <a:endParaRPr lang="tr-TR" sz="1400" dirty="0"/>
          </a:p>
          <a:p>
            <a:pPr marL="457200" lvl="1" indent="0">
              <a:buNone/>
            </a:pPr>
            <a:r>
              <a:rPr lang="en-AU" sz="1400" b="0" dirty="0"/>
              <a:t>- Supply and installation of Insulation</a:t>
            </a:r>
            <a:endParaRPr lang="tr-TR" sz="1400" dirty="0"/>
          </a:p>
          <a:p>
            <a:pPr marL="457200" lvl="1" indent="0">
              <a:buNone/>
            </a:pPr>
            <a:r>
              <a:rPr lang="en-AU" sz="1400" b="0" dirty="0"/>
              <a:t>- NDT, PWHT services</a:t>
            </a:r>
            <a:endParaRPr lang="tr-TR" sz="1400" dirty="0"/>
          </a:p>
        </p:txBody>
      </p:sp>
      <p:sp>
        <p:nvSpPr>
          <p:cNvPr id="7"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tr-TR" altLang="tr-TR" sz="2400" b="1" i="1" dirty="0"/>
              <a:t>AKENERJİ CCPP</a:t>
            </a:r>
          </a:p>
          <a:p>
            <a:r>
              <a:rPr lang="tr-TR" sz="2400" b="1" i="1" dirty="0"/>
              <a:t>İzmir, TURKEY</a:t>
            </a:r>
          </a:p>
        </p:txBody>
      </p:sp>
    </p:spTree>
    <p:extLst>
      <p:ext uri="{BB962C8B-B14F-4D97-AF65-F5344CB8AC3E}">
        <p14:creationId xmlns:p14="http://schemas.microsoft.com/office/powerpoint/2010/main" val="2542782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İçerik Yer Tutucusu 2"/>
          <p:cNvSpPr txBox="1">
            <a:spLocks/>
          </p:cNvSpPr>
          <p:nvPr/>
        </p:nvSpPr>
        <p:spPr>
          <a:xfrm>
            <a:off x="792152" y="1336670"/>
            <a:ext cx="6154913" cy="4187830"/>
          </a:xfrm>
          <a:prstGeom prst="rect">
            <a:avLst/>
          </a:prstGeom>
        </p:spPr>
        <p:txBody>
          <a:bodyPr vert="horz" lIns="91440" tIns="45720" rIns="91440" bIns="45720" rtlCol="0">
            <a:normAutofit/>
          </a:bodyPr>
          <a:lstStyle>
            <a:defPPr>
              <a:defRPr lang="tr-TR"/>
            </a:defPPr>
            <a:lvl1pPr marL="342900" indent="-342900" defTabSz="457200">
              <a:spcBef>
                <a:spcPts val="1000"/>
              </a:spcBef>
              <a:spcAft>
                <a:spcPts val="0"/>
              </a:spcAft>
              <a:buClr>
                <a:schemeClr val="bg2">
                  <a:lumMod val="40000"/>
                  <a:lumOff val="60000"/>
                </a:schemeClr>
              </a:buClr>
              <a:buSzPct val="80000"/>
              <a:buFont typeface="Wingdings 3" charset="2"/>
              <a:buChar char=""/>
              <a:defRPr sz="1600" b="1" i="0">
                <a:latin typeface="+mj-lt"/>
                <a:ea typeface="+mj-ea"/>
                <a:cs typeface="+mj-cs"/>
              </a:defRPr>
            </a:lvl1pPr>
            <a:lvl2pPr marL="742950" indent="-285750" defTabSz="457200">
              <a:spcBef>
                <a:spcPts val="1000"/>
              </a:spcBef>
              <a:spcAft>
                <a:spcPts val="0"/>
              </a:spcAft>
              <a:buClr>
                <a:schemeClr val="bg2">
                  <a:lumMod val="40000"/>
                  <a:lumOff val="60000"/>
                </a:schemeClr>
              </a:buClr>
              <a:buSzPct val="80000"/>
              <a:buFont typeface="Wingdings 3" charset="2"/>
              <a:buChar char=""/>
              <a:defRPr b="0" i="0">
                <a:latin typeface="+mj-lt"/>
                <a:ea typeface="+mj-ea"/>
                <a:cs typeface="+mj-cs"/>
              </a:defRPr>
            </a:lvl2pPr>
            <a:lvl3pPr marL="1143000" indent="-228600" defTabSz="457200">
              <a:spcBef>
                <a:spcPts val="1000"/>
              </a:spcBef>
              <a:spcAft>
                <a:spcPts val="0"/>
              </a:spcAft>
              <a:buClr>
                <a:schemeClr val="bg2">
                  <a:lumMod val="40000"/>
                  <a:lumOff val="60000"/>
                </a:schemeClr>
              </a:buClr>
              <a:buSzPct val="80000"/>
              <a:buFont typeface="Wingdings 3" charset="2"/>
              <a:buChar char=""/>
              <a:defRPr sz="1600" b="0" i="0">
                <a:latin typeface="+mj-lt"/>
                <a:ea typeface="+mj-ea"/>
                <a:cs typeface="+mj-cs"/>
              </a:defRPr>
            </a:lvl3pPr>
            <a:lvl4pPr marL="1600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4pPr>
            <a:lvl5pPr marL="20574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5pPr>
            <a:lvl6pPr marL="2506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6pPr>
            <a:lvl7pPr marL="29718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7pPr>
            <a:lvl8pPr marL="3429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8pPr>
            <a:lvl9pPr marL="3886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9pPr>
          </a:lstStyle>
          <a:p>
            <a:pPr>
              <a:buFont typeface="Wingdings" panose="05000000000000000000" pitchFamily="2" charset="2"/>
              <a:buChar char="q"/>
            </a:pPr>
            <a:r>
              <a:rPr lang="tr-TR" sz="1400" dirty="0" err="1">
                <a:solidFill>
                  <a:srgbClr val="FFC000"/>
                </a:solidFill>
              </a:rPr>
              <a:t>Owner</a:t>
            </a:r>
            <a:r>
              <a:rPr lang="tr-TR" sz="1400" dirty="0">
                <a:solidFill>
                  <a:srgbClr val="FFC000"/>
                </a:solidFill>
              </a:rPr>
              <a:t>: </a:t>
            </a:r>
            <a:r>
              <a:rPr lang="tr-TR" sz="1400" b="0" dirty="0" err="1"/>
              <a:t>Joint</a:t>
            </a:r>
            <a:r>
              <a:rPr lang="tr-TR" sz="1400" b="0" dirty="0"/>
              <a:t> </a:t>
            </a:r>
            <a:r>
              <a:rPr lang="tr-TR" sz="1400" b="0" dirty="0" err="1"/>
              <a:t>Stock</a:t>
            </a:r>
            <a:r>
              <a:rPr lang="tr-TR" sz="1400" b="0" dirty="0"/>
              <a:t> </a:t>
            </a:r>
            <a:r>
              <a:rPr lang="tr-TR" sz="1400" b="0" dirty="0" err="1"/>
              <a:t>Company</a:t>
            </a:r>
            <a:r>
              <a:rPr lang="tr-TR" sz="1400" b="0" dirty="0"/>
              <a:t> AZERGAZ</a:t>
            </a:r>
          </a:p>
          <a:p>
            <a:pPr>
              <a:buFont typeface="Wingdings" panose="05000000000000000000" pitchFamily="2" charset="2"/>
              <a:buChar char="q"/>
            </a:pPr>
            <a:r>
              <a:rPr lang="tr-TR" sz="1400" dirty="0">
                <a:solidFill>
                  <a:srgbClr val="FFC000"/>
                </a:solidFill>
              </a:rPr>
              <a:t>Main </a:t>
            </a:r>
            <a:r>
              <a:rPr lang="tr-TR" sz="1400" dirty="0" err="1">
                <a:solidFill>
                  <a:srgbClr val="FFC000"/>
                </a:solidFill>
              </a:rPr>
              <a:t>Contractor</a:t>
            </a:r>
            <a:r>
              <a:rPr lang="tr-TR" sz="1400" dirty="0">
                <a:solidFill>
                  <a:srgbClr val="FFC000"/>
                </a:solidFill>
              </a:rPr>
              <a:t>: </a:t>
            </a:r>
            <a:r>
              <a:rPr lang="tr-TR" sz="1400" b="0" dirty="0" err="1"/>
              <a:t>Toyo</a:t>
            </a:r>
            <a:r>
              <a:rPr lang="tr-TR" sz="1400" b="0" dirty="0"/>
              <a:t> </a:t>
            </a:r>
            <a:r>
              <a:rPr lang="tr-TR" sz="1400" b="0" dirty="0" err="1"/>
              <a:t>Engineering</a:t>
            </a:r>
            <a:r>
              <a:rPr lang="tr-TR" sz="1400" b="0" dirty="0"/>
              <a:t> </a:t>
            </a:r>
            <a:r>
              <a:rPr lang="tr-TR" sz="1400" b="0" dirty="0" err="1"/>
              <a:t>Corp</a:t>
            </a:r>
            <a:r>
              <a:rPr lang="tr-TR" sz="1400" b="0" dirty="0"/>
              <a:t>.</a:t>
            </a:r>
          </a:p>
          <a:p>
            <a:pPr>
              <a:buFont typeface="Wingdings" panose="05000000000000000000" pitchFamily="2" charset="2"/>
              <a:buChar char="q"/>
            </a:pPr>
            <a:r>
              <a:rPr lang="tr-TR" sz="1400" dirty="0" err="1">
                <a:solidFill>
                  <a:srgbClr val="FFC000"/>
                </a:solidFill>
              </a:rPr>
              <a:t>Civil</a:t>
            </a:r>
            <a:r>
              <a:rPr lang="tr-TR" sz="1400" dirty="0">
                <a:solidFill>
                  <a:srgbClr val="FFC000"/>
                </a:solidFill>
              </a:rPr>
              <a:t> </a:t>
            </a:r>
            <a:r>
              <a:rPr lang="tr-TR" sz="1400" dirty="0" err="1">
                <a:solidFill>
                  <a:srgbClr val="FFC000"/>
                </a:solidFill>
              </a:rPr>
              <a:t>and</a:t>
            </a:r>
            <a:r>
              <a:rPr lang="tr-TR" sz="1400" dirty="0">
                <a:solidFill>
                  <a:srgbClr val="FFC000"/>
                </a:solidFill>
              </a:rPr>
              <a:t> M/E/I </a:t>
            </a:r>
            <a:r>
              <a:rPr lang="tr-TR" sz="1400" dirty="0" err="1">
                <a:solidFill>
                  <a:srgbClr val="FFC000"/>
                </a:solidFill>
              </a:rPr>
              <a:t>Erection</a:t>
            </a:r>
            <a:r>
              <a:rPr lang="tr-TR" sz="1400" dirty="0">
                <a:solidFill>
                  <a:srgbClr val="FFC000"/>
                </a:solidFill>
              </a:rPr>
              <a:t>: </a:t>
            </a:r>
            <a:r>
              <a:rPr lang="tr-TR" sz="1400" b="0" dirty="0"/>
              <a:t>TML – BOROVA - EPRO</a:t>
            </a:r>
          </a:p>
          <a:p>
            <a:pPr>
              <a:buFont typeface="Wingdings" panose="05000000000000000000" pitchFamily="2" charset="2"/>
              <a:buChar char="q"/>
            </a:pPr>
            <a:r>
              <a:rPr lang="tr-TR" sz="1400" dirty="0" err="1">
                <a:solidFill>
                  <a:srgbClr val="FFC000"/>
                </a:solidFill>
              </a:rPr>
              <a:t>Date</a:t>
            </a:r>
            <a:r>
              <a:rPr lang="tr-TR" sz="1400" dirty="0">
                <a:solidFill>
                  <a:srgbClr val="FFC000"/>
                </a:solidFill>
              </a:rPr>
              <a:t> of </a:t>
            </a:r>
            <a:r>
              <a:rPr lang="tr-TR" sz="1400" dirty="0" err="1">
                <a:solidFill>
                  <a:srgbClr val="FFC000"/>
                </a:solidFill>
              </a:rPr>
              <a:t>Completion</a:t>
            </a:r>
            <a:r>
              <a:rPr lang="tr-TR" sz="1400" dirty="0">
                <a:solidFill>
                  <a:srgbClr val="FFC000"/>
                </a:solidFill>
              </a:rPr>
              <a:t>: </a:t>
            </a:r>
            <a:r>
              <a:rPr lang="tr-TR" sz="1400" b="0" dirty="0" err="1"/>
              <a:t>August</a:t>
            </a:r>
            <a:r>
              <a:rPr lang="tr-TR" sz="1400" b="0" dirty="0"/>
              <a:t> 2003</a:t>
            </a:r>
          </a:p>
          <a:p>
            <a:pPr>
              <a:buFont typeface="Wingdings" panose="05000000000000000000" pitchFamily="2" charset="2"/>
              <a:buChar char="q"/>
            </a:pPr>
            <a:r>
              <a:rPr lang="tr-TR" sz="1400" dirty="0" err="1">
                <a:solidFill>
                  <a:srgbClr val="FFC000"/>
                </a:solidFill>
              </a:rPr>
              <a:t>Description</a:t>
            </a:r>
            <a:r>
              <a:rPr lang="tr-TR" sz="1400" dirty="0">
                <a:solidFill>
                  <a:srgbClr val="FFC000"/>
                </a:solidFill>
              </a:rPr>
              <a:t> of </a:t>
            </a:r>
            <a:r>
              <a:rPr lang="tr-TR" sz="1400" dirty="0" err="1">
                <a:solidFill>
                  <a:srgbClr val="FFC000"/>
                </a:solidFill>
              </a:rPr>
              <a:t>Work</a:t>
            </a:r>
            <a:r>
              <a:rPr lang="tr-TR" sz="1400" dirty="0">
                <a:solidFill>
                  <a:srgbClr val="FFC000"/>
                </a:solidFill>
              </a:rPr>
              <a:t>: </a:t>
            </a:r>
          </a:p>
          <a:p>
            <a:pPr marL="457200" lvl="1" indent="0">
              <a:buNone/>
            </a:pPr>
            <a:r>
              <a:rPr lang="en-US" sz="1400" b="0" dirty="0"/>
              <a:t>- </a:t>
            </a:r>
            <a:r>
              <a:rPr lang="tr-TR" sz="1400" b="0" dirty="0"/>
              <a:t>Complete Mechanical / Electrical / Control </a:t>
            </a:r>
            <a:r>
              <a:rPr lang="en-US" sz="1400" b="0" dirty="0"/>
              <a:t>&amp; </a:t>
            </a:r>
            <a:r>
              <a:rPr lang="tr-TR" sz="1400" b="0" dirty="0"/>
              <a:t>Instrumentation Erection Works of Gas Compressor Station also including</a:t>
            </a:r>
          </a:p>
          <a:p>
            <a:pPr marL="457200" lvl="1" indent="0">
              <a:buNone/>
            </a:pPr>
            <a:r>
              <a:rPr lang="en-US" sz="1400" b="0" dirty="0"/>
              <a:t>- </a:t>
            </a:r>
            <a:r>
              <a:rPr lang="tr-TR" sz="1400" b="0" dirty="0"/>
              <a:t>Supply of all structural steelwork for compressor</a:t>
            </a:r>
            <a:r>
              <a:rPr lang="tr-TR" sz="1400" dirty="0"/>
              <a:t> </a:t>
            </a:r>
            <a:r>
              <a:rPr lang="tr-TR" sz="1400" b="0" dirty="0"/>
              <a:t>building and pipe racks</a:t>
            </a:r>
          </a:p>
          <a:p>
            <a:pPr marL="457200" lvl="1" indent="0">
              <a:buNone/>
            </a:pPr>
            <a:r>
              <a:rPr lang="en-US" sz="1400" b="0" dirty="0"/>
              <a:t>- </a:t>
            </a:r>
            <a:r>
              <a:rPr lang="tr-TR" sz="1400" b="0" dirty="0"/>
              <a:t>Design, supply and fabrication of fire works storage tank</a:t>
            </a:r>
          </a:p>
          <a:p>
            <a:pPr marL="457200" lvl="1" indent="0">
              <a:buNone/>
            </a:pPr>
            <a:r>
              <a:rPr lang="en-US" sz="1400" b="0" dirty="0"/>
              <a:t>- </a:t>
            </a:r>
            <a:r>
              <a:rPr lang="tr-TR" sz="1400" b="0" dirty="0"/>
              <a:t>Supply and fabrication of vent stack</a:t>
            </a:r>
          </a:p>
        </p:txBody>
      </p:sp>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tr-TR" altLang="tr-TR" sz="2400" b="1" i="1" dirty="0" err="1"/>
              <a:t>Karadagh</a:t>
            </a:r>
            <a:r>
              <a:rPr lang="tr-TR" altLang="tr-TR" sz="2400" b="1" i="1" dirty="0"/>
              <a:t> GCSP </a:t>
            </a:r>
          </a:p>
          <a:p>
            <a:r>
              <a:rPr lang="en-AU" altLang="tr-TR" sz="2400" b="1" i="1" dirty="0"/>
              <a:t>AZERBAIJAN</a:t>
            </a:r>
            <a:endParaRPr lang="tr-TR" sz="2400" b="1" i="1"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1944" y="4000499"/>
            <a:ext cx="3302002" cy="2476502"/>
          </a:xfrm>
          <a:prstGeom prst="rect">
            <a:avLst/>
          </a:prstGeom>
          <a:ln>
            <a:noFill/>
          </a:ln>
          <a:effectLst>
            <a:outerShdw blurRad="190500" algn="tl" rotWithShape="0">
              <a:srgbClr val="000000">
                <a:alpha val="70000"/>
              </a:srgbClr>
            </a:outerShdw>
          </a:effectLst>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1945" y="1336670"/>
            <a:ext cx="3302001" cy="24765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53703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91999" y="1190172"/>
            <a:ext cx="9223602" cy="5101770"/>
          </a:xfrm>
        </p:spPr>
        <p:txBody>
          <a:bodyPr>
            <a:normAutofit/>
          </a:bodyPr>
          <a:lstStyle/>
          <a:p>
            <a:pPr marL="0" indent="0">
              <a:buNone/>
            </a:pPr>
            <a:r>
              <a:rPr lang="en-US" dirty="0"/>
              <a:t>The main operation objective of KLE Engineering is to undertake and realize challenging projects</a:t>
            </a:r>
            <a:r>
              <a:rPr lang="tr-TR" dirty="0"/>
              <a:t> </a:t>
            </a:r>
            <a:r>
              <a:rPr lang="en-US" dirty="0"/>
              <a:t>including all disciplines such as;</a:t>
            </a:r>
            <a:endParaRPr lang="tr-TR" dirty="0"/>
          </a:p>
          <a:p>
            <a:pPr marL="0" indent="0">
              <a:buNone/>
            </a:pPr>
            <a:endParaRPr lang="en-US" sz="1200" dirty="0"/>
          </a:p>
          <a:p>
            <a:pPr lvl="1">
              <a:buFont typeface="Arial" panose="020B0604020202020204" pitchFamily="34" charset="0"/>
              <a:buChar char="•"/>
            </a:pPr>
            <a:r>
              <a:rPr lang="en-US" dirty="0"/>
              <a:t>Consultancy</a:t>
            </a:r>
          </a:p>
          <a:p>
            <a:pPr lvl="1">
              <a:buFont typeface="Arial" panose="020B0604020202020204" pitchFamily="34" charset="0"/>
              <a:buChar char="•"/>
            </a:pPr>
            <a:r>
              <a:rPr lang="en-US" dirty="0"/>
              <a:t>Design</a:t>
            </a:r>
          </a:p>
          <a:p>
            <a:pPr lvl="1">
              <a:buFont typeface="Arial" panose="020B0604020202020204" pitchFamily="34" charset="0"/>
              <a:buChar char="•"/>
            </a:pPr>
            <a:r>
              <a:rPr lang="en-US" dirty="0"/>
              <a:t>Project Management</a:t>
            </a:r>
          </a:p>
          <a:p>
            <a:pPr lvl="1">
              <a:buFont typeface="Arial" panose="020B0604020202020204" pitchFamily="34" charset="0"/>
              <a:buChar char="•"/>
            </a:pPr>
            <a:r>
              <a:rPr lang="en-US" dirty="0"/>
              <a:t>Contract / Claim Management</a:t>
            </a:r>
          </a:p>
          <a:p>
            <a:pPr lvl="1">
              <a:buFont typeface="Arial" panose="020B0604020202020204" pitchFamily="34" charset="0"/>
              <a:buChar char="•"/>
            </a:pPr>
            <a:r>
              <a:rPr lang="en-US" dirty="0"/>
              <a:t>Fabrication &amp;</a:t>
            </a:r>
            <a:r>
              <a:rPr lang="tr-TR" dirty="0"/>
              <a:t> </a:t>
            </a:r>
            <a:r>
              <a:rPr lang="en-US" dirty="0"/>
              <a:t>Installation</a:t>
            </a:r>
          </a:p>
          <a:p>
            <a:pPr lvl="1">
              <a:buFont typeface="Arial" panose="020B0604020202020204" pitchFamily="34" charset="0"/>
              <a:buChar char="•"/>
            </a:pPr>
            <a:r>
              <a:rPr lang="en-US" dirty="0"/>
              <a:t>Procurement Process</a:t>
            </a:r>
          </a:p>
          <a:p>
            <a:pPr lvl="1">
              <a:buFont typeface="Arial" panose="020B0604020202020204" pitchFamily="34" charset="0"/>
              <a:buChar char="•"/>
            </a:pPr>
            <a:r>
              <a:rPr lang="en-US" dirty="0"/>
              <a:t>by targeting completion of the </a:t>
            </a:r>
            <a:r>
              <a:rPr lang="en-US" u="sng" dirty="0"/>
              <a:t>project scopes</a:t>
            </a:r>
            <a:r>
              <a:rPr lang="en-US" dirty="0"/>
              <a:t>;</a:t>
            </a:r>
            <a:endParaRPr lang="tr-TR" dirty="0"/>
          </a:p>
          <a:p>
            <a:pPr marL="457200" lvl="1" indent="0">
              <a:buNone/>
            </a:pPr>
            <a:endParaRPr lang="en-US" sz="1200" dirty="0"/>
          </a:p>
          <a:p>
            <a:pPr marL="0" indent="0">
              <a:buNone/>
            </a:pPr>
            <a:r>
              <a:rPr lang="tr-TR" dirty="0"/>
              <a:t>Main </a:t>
            </a:r>
            <a:r>
              <a:rPr lang="tr-TR" dirty="0" err="1"/>
              <a:t>Targets</a:t>
            </a:r>
            <a:r>
              <a:rPr lang="tr-TR" dirty="0"/>
              <a:t>: </a:t>
            </a:r>
          </a:p>
          <a:p>
            <a:pPr marL="0" indent="0">
              <a:buNone/>
            </a:pPr>
            <a:r>
              <a:rPr lang="en-US" dirty="0">
                <a:solidFill>
                  <a:srgbClr val="FFC000"/>
                </a:solidFill>
              </a:rPr>
              <a:t>On time</a:t>
            </a:r>
            <a:r>
              <a:rPr lang="en-US" dirty="0"/>
              <a:t> – </a:t>
            </a:r>
            <a:r>
              <a:rPr lang="en-US" dirty="0">
                <a:solidFill>
                  <a:srgbClr val="FFC000"/>
                </a:solidFill>
              </a:rPr>
              <a:t>within budget </a:t>
            </a:r>
            <a:r>
              <a:rPr lang="en-US" dirty="0"/>
              <a:t>– by </a:t>
            </a:r>
            <a:r>
              <a:rPr lang="en-US" dirty="0">
                <a:solidFill>
                  <a:srgbClr val="FFC000"/>
                </a:solidFill>
              </a:rPr>
              <a:t>required quality </a:t>
            </a:r>
            <a:r>
              <a:rPr lang="en-US" dirty="0"/>
              <a:t>– </a:t>
            </a:r>
            <a:r>
              <a:rPr lang="en-US" dirty="0">
                <a:solidFill>
                  <a:srgbClr val="FFC000"/>
                </a:solidFill>
              </a:rPr>
              <a:t>zero loss time injury rate</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57218" y="1040010"/>
            <a:ext cx="384617" cy="684942"/>
          </a:xfrm>
          <a:prstGeom prst="rect">
            <a:avLst/>
          </a:prstGeom>
        </p:spPr>
      </p:pic>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57218" y="5113979"/>
            <a:ext cx="384617" cy="684942"/>
          </a:xfrm>
          <a:prstGeom prst="rect">
            <a:avLst/>
          </a:prstGeom>
        </p:spPr>
      </p:pic>
    </p:spTree>
    <p:extLst>
      <p:ext uri="{BB962C8B-B14F-4D97-AF65-F5344CB8AC3E}">
        <p14:creationId xmlns:p14="http://schemas.microsoft.com/office/powerpoint/2010/main" val="30566354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6"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1+#ppt_w/2"/>
                                          </p:val>
                                        </p:tav>
                                        <p:tav tm="100000">
                                          <p:val>
                                            <p:strVal val="#ppt_x"/>
                                          </p:val>
                                        </p:tav>
                                      </p:tavLst>
                                    </p:anim>
                                    <p:anim calcmode="lin" valueType="num">
                                      <p:cBhvr additive="base">
                                        <p:cTn id="46" dur="500" fill="hold"/>
                                        <p:tgtEl>
                                          <p:spTgt spid="5"/>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54684" y="3644546"/>
            <a:ext cx="3506562" cy="2563940"/>
          </a:xfrm>
          <a:prstGeom prst="rect">
            <a:avLst/>
          </a:prstGeom>
          <a:ln>
            <a:noFill/>
          </a:ln>
          <a:effectLst>
            <a:outerShdw blurRad="190500" algn="tl" rotWithShape="0">
              <a:srgbClr val="000000">
                <a:alpha val="70000"/>
              </a:srgbClr>
            </a:outerShdw>
          </a:effectLst>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6963" y="796551"/>
            <a:ext cx="4118958" cy="2584825"/>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rotWithShape="1">
          <a:blip r:embed="rId4" cstate="print">
            <a:extLst>
              <a:ext uri="{28A0092B-C50C-407E-A947-70E740481C1C}">
                <a14:useLocalDpi xmlns:a14="http://schemas.microsoft.com/office/drawing/2010/main" val="0"/>
              </a:ext>
            </a:extLst>
          </a:blip>
          <a:srcRect b="14503"/>
          <a:stretch/>
        </p:blipFill>
        <p:spPr>
          <a:xfrm>
            <a:off x="752704" y="806450"/>
            <a:ext cx="4570409" cy="2574926"/>
          </a:xfrm>
          <a:prstGeom prst="rect">
            <a:avLst/>
          </a:prstGeom>
          <a:ln>
            <a:noFill/>
          </a:ln>
          <a:effectLst>
            <a:outerShdw blurRad="190500" algn="tl" rotWithShape="0">
              <a:srgbClr val="000000">
                <a:alpha val="70000"/>
              </a:srgbClr>
            </a:outerShdw>
          </a:effectLst>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7100" y="3648869"/>
            <a:ext cx="4570409" cy="25596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5235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İçerik Yer Tutucusu 2"/>
          <p:cNvSpPr txBox="1">
            <a:spLocks/>
          </p:cNvSpPr>
          <p:nvPr/>
        </p:nvSpPr>
        <p:spPr>
          <a:xfrm>
            <a:off x="792152" y="1249852"/>
            <a:ext cx="9890686" cy="291412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q"/>
            </a:pPr>
            <a:r>
              <a:rPr lang="tr-TR" sz="1400" b="1" dirty="0" err="1">
                <a:solidFill>
                  <a:srgbClr val="FFC000"/>
                </a:solidFill>
              </a:rPr>
              <a:t>Owner</a:t>
            </a:r>
            <a:r>
              <a:rPr lang="tr-TR" sz="1400" dirty="0">
                <a:solidFill>
                  <a:srgbClr val="FFC000"/>
                </a:solidFill>
              </a:rPr>
              <a:t>: </a:t>
            </a:r>
            <a:r>
              <a:rPr lang="tr-TR" sz="1400" dirty="0" err="1"/>
              <a:t>Joint</a:t>
            </a:r>
            <a:r>
              <a:rPr lang="tr-TR" sz="1400" dirty="0"/>
              <a:t> </a:t>
            </a:r>
            <a:r>
              <a:rPr lang="tr-TR" sz="1400" dirty="0" err="1"/>
              <a:t>Stock</a:t>
            </a:r>
            <a:r>
              <a:rPr lang="tr-TR" sz="1400" dirty="0"/>
              <a:t> </a:t>
            </a:r>
            <a:r>
              <a:rPr lang="tr-TR" sz="1400" dirty="0" err="1"/>
              <a:t>Company</a:t>
            </a:r>
            <a:r>
              <a:rPr lang="tr-TR" sz="1400" dirty="0"/>
              <a:t> AZERENERJI</a:t>
            </a:r>
          </a:p>
          <a:p>
            <a:pPr>
              <a:buFont typeface="Wingdings" panose="05000000000000000000" pitchFamily="2" charset="2"/>
              <a:buChar char="q"/>
            </a:pPr>
            <a:r>
              <a:rPr lang="tr-TR" sz="1400" b="1" dirty="0">
                <a:solidFill>
                  <a:srgbClr val="FFC000"/>
                </a:solidFill>
              </a:rPr>
              <a:t>Consultant</a:t>
            </a:r>
            <a:r>
              <a:rPr lang="tr-TR" sz="1400" dirty="0">
                <a:solidFill>
                  <a:srgbClr val="FFC000"/>
                </a:solidFill>
              </a:rPr>
              <a:t>: </a:t>
            </a:r>
            <a:r>
              <a:rPr lang="tr-TR" sz="1400" dirty="0" err="1"/>
              <a:t>Burns</a:t>
            </a:r>
            <a:r>
              <a:rPr lang="tr-TR" sz="1400" dirty="0"/>
              <a:t> </a:t>
            </a:r>
            <a:r>
              <a:rPr lang="tr-TR" sz="1400" dirty="0" err="1"/>
              <a:t>and</a:t>
            </a:r>
            <a:r>
              <a:rPr lang="tr-TR" sz="1400" dirty="0"/>
              <a:t> </a:t>
            </a:r>
            <a:r>
              <a:rPr lang="tr-TR" sz="1400" dirty="0" err="1"/>
              <a:t>Roe</a:t>
            </a:r>
            <a:r>
              <a:rPr lang="tr-TR" sz="1400" dirty="0"/>
              <a:t> Enterprises, </a:t>
            </a:r>
            <a:r>
              <a:rPr lang="tr-TR" sz="1400" dirty="0" err="1"/>
              <a:t>Inc</a:t>
            </a:r>
            <a:r>
              <a:rPr lang="tr-TR" sz="1400" dirty="0"/>
              <a:t>.</a:t>
            </a:r>
          </a:p>
          <a:p>
            <a:pPr>
              <a:buFont typeface="Wingdings" panose="05000000000000000000" pitchFamily="2" charset="2"/>
              <a:buChar char="q"/>
            </a:pPr>
            <a:r>
              <a:rPr lang="tr-TR" sz="1400" b="1" dirty="0">
                <a:solidFill>
                  <a:srgbClr val="FFC000"/>
                </a:solidFill>
              </a:rPr>
              <a:t>EPC Main </a:t>
            </a:r>
            <a:r>
              <a:rPr lang="tr-TR" sz="1400" b="1" dirty="0" err="1">
                <a:solidFill>
                  <a:srgbClr val="FFC000"/>
                </a:solidFill>
              </a:rPr>
              <a:t>Contractor</a:t>
            </a:r>
            <a:r>
              <a:rPr lang="tr-TR" sz="1400" dirty="0">
                <a:solidFill>
                  <a:srgbClr val="FFC000"/>
                </a:solidFill>
              </a:rPr>
              <a:t>: </a:t>
            </a:r>
            <a:r>
              <a:rPr lang="tr-TR" sz="1400" dirty="0" err="1"/>
              <a:t>Mitsui</a:t>
            </a:r>
            <a:r>
              <a:rPr lang="tr-TR" sz="1400" dirty="0"/>
              <a:t> &amp; </a:t>
            </a:r>
            <a:r>
              <a:rPr lang="tr-TR" sz="1400" dirty="0" err="1"/>
              <a:t>Co</a:t>
            </a:r>
            <a:r>
              <a:rPr lang="tr-TR" sz="1400" dirty="0"/>
              <a:t>. Ltd.</a:t>
            </a:r>
          </a:p>
          <a:p>
            <a:pPr>
              <a:buFont typeface="Wingdings" panose="05000000000000000000" pitchFamily="2" charset="2"/>
              <a:buChar char="q"/>
            </a:pPr>
            <a:r>
              <a:rPr lang="tr-TR" sz="1400" b="1" dirty="0" err="1">
                <a:solidFill>
                  <a:srgbClr val="FFC000"/>
                </a:solidFill>
              </a:rPr>
              <a:t>Sub-Contractors</a:t>
            </a:r>
            <a:r>
              <a:rPr lang="tr-TR" sz="1400" dirty="0">
                <a:solidFill>
                  <a:srgbClr val="FFC000"/>
                </a:solidFill>
              </a:rPr>
              <a:t>: </a:t>
            </a:r>
            <a:r>
              <a:rPr lang="tr-TR" sz="1400" dirty="0"/>
              <a:t>Mitsubishi </a:t>
            </a:r>
            <a:r>
              <a:rPr lang="tr-TR" sz="1400" dirty="0" err="1"/>
              <a:t>Heavy</a:t>
            </a:r>
            <a:r>
              <a:rPr lang="tr-TR" sz="1400" dirty="0"/>
              <a:t> </a:t>
            </a:r>
            <a:r>
              <a:rPr lang="tr-TR" sz="1400" dirty="0" err="1"/>
              <a:t>ınd</a:t>
            </a:r>
            <a:r>
              <a:rPr lang="tr-TR" sz="1400" dirty="0"/>
              <a:t>. - ABB - EPRO</a:t>
            </a:r>
          </a:p>
          <a:p>
            <a:pPr>
              <a:buFont typeface="Wingdings" panose="05000000000000000000" pitchFamily="2" charset="2"/>
              <a:buChar char="q"/>
            </a:pPr>
            <a:r>
              <a:rPr lang="tr-TR" sz="1400" b="1" dirty="0" err="1">
                <a:solidFill>
                  <a:srgbClr val="FFC000"/>
                </a:solidFill>
              </a:rPr>
              <a:t>Date</a:t>
            </a:r>
            <a:r>
              <a:rPr lang="tr-TR" sz="1400" b="1" dirty="0">
                <a:solidFill>
                  <a:srgbClr val="FFC000"/>
                </a:solidFill>
              </a:rPr>
              <a:t> of Start / </a:t>
            </a:r>
            <a:r>
              <a:rPr lang="tr-TR" sz="1400" b="1" dirty="0" err="1">
                <a:solidFill>
                  <a:srgbClr val="FFC000"/>
                </a:solidFill>
              </a:rPr>
              <a:t>Completion</a:t>
            </a:r>
            <a:r>
              <a:rPr lang="tr-TR" sz="1400" dirty="0">
                <a:solidFill>
                  <a:srgbClr val="FFC000"/>
                </a:solidFill>
              </a:rPr>
              <a:t>: </a:t>
            </a:r>
            <a:r>
              <a:rPr lang="tr-TR" sz="1400" dirty="0"/>
              <a:t>M/E/I Works </a:t>
            </a:r>
            <a:r>
              <a:rPr lang="tr-TR" sz="1400" dirty="0" err="1"/>
              <a:t>August</a:t>
            </a:r>
            <a:r>
              <a:rPr lang="tr-TR" sz="1400" dirty="0"/>
              <a:t> 1, 2001 / </a:t>
            </a:r>
            <a:r>
              <a:rPr lang="tr-TR" sz="1400" dirty="0" err="1"/>
              <a:t>November</a:t>
            </a:r>
            <a:r>
              <a:rPr lang="tr-TR" sz="1400" dirty="0"/>
              <a:t> 15, 2002</a:t>
            </a:r>
          </a:p>
          <a:p>
            <a:pPr>
              <a:buFont typeface="Wingdings" panose="05000000000000000000" pitchFamily="2" charset="2"/>
              <a:buChar char="q"/>
            </a:pPr>
            <a:r>
              <a:rPr lang="en-AU" altLang="tr-TR" sz="1400" b="1" dirty="0">
                <a:solidFill>
                  <a:srgbClr val="FFC000"/>
                </a:solidFill>
                <a:cs typeface="Times New Roman" panose="02020603050405020304" pitchFamily="18" charset="0"/>
              </a:rPr>
              <a:t>Description of work:</a:t>
            </a:r>
            <a:r>
              <a:rPr lang="tr-TR" altLang="tr-TR" sz="1400" b="1" dirty="0">
                <a:solidFill>
                  <a:srgbClr val="FFC000"/>
                </a:solidFill>
                <a:cs typeface="Times New Roman" panose="02020603050405020304" pitchFamily="18" charset="0"/>
              </a:rPr>
              <a:t> </a:t>
            </a:r>
          </a:p>
          <a:p>
            <a:pPr marL="0" indent="0">
              <a:buNone/>
            </a:pPr>
            <a:r>
              <a:rPr lang="en-AU" altLang="tr-TR" sz="1400" dirty="0">
                <a:cs typeface="Times New Roman" panose="02020603050405020304" pitchFamily="18" charset="0"/>
              </a:rPr>
              <a:t>- Complete Mechanical / Electrical / Control &amp; Instrumentation Erection Works of  400.MW Single-Shaft </a:t>
            </a:r>
          </a:p>
          <a:p>
            <a:pPr marL="0" indent="0">
              <a:buNone/>
            </a:pPr>
            <a:r>
              <a:rPr lang="en-AU" altLang="tr-TR" sz="1400" dirty="0">
                <a:cs typeface="Times New Roman" panose="02020603050405020304" pitchFamily="18" charset="0"/>
              </a:rPr>
              <a:t>- Combined Cycle Power Plant including Structural Steel works of GT Building / Pump House and Underground </a:t>
            </a:r>
          </a:p>
          <a:p>
            <a:pPr marL="0" indent="0">
              <a:buNone/>
            </a:pPr>
            <a:r>
              <a:rPr lang="en-AU" altLang="tr-TR" sz="1400" dirty="0">
                <a:cs typeface="Times New Roman" panose="02020603050405020304" pitchFamily="18" charset="0"/>
              </a:rPr>
              <a:t>- CW Pipeline.</a:t>
            </a:r>
            <a:endParaRPr lang="en-US" altLang="tr-TR" sz="1400" dirty="0"/>
          </a:p>
        </p:txBody>
      </p:sp>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AU" altLang="tr-TR" sz="2400" b="1" i="1" dirty="0"/>
              <a:t>S</a:t>
            </a:r>
            <a:r>
              <a:rPr lang="tr-TR" altLang="tr-TR" sz="2400" b="1" i="1" dirty="0" err="1"/>
              <a:t>evernaya</a:t>
            </a:r>
            <a:r>
              <a:rPr lang="en-AU" altLang="tr-TR" sz="2400" b="1" i="1" dirty="0"/>
              <a:t> 400 </a:t>
            </a:r>
            <a:r>
              <a:rPr lang="tr-TR" altLang="tr-TR" sz="2400" b="1" i="1" dirty="0"/>
              <a:t>MW</a:t>
            </a:r>
            <a:r>
              <a:rPr lang="en-AU" altLang="tr-TR" sz="2400" b="1" i="1" dirty="0"/>
              <a:t> </a:t>
            </a:r>
            <a:r>
              <a:rPr lang="tr-TR" altLang="tr-TR" sz="2400" b="1" i="1" dirty="0"/>
              <a:t>CCPP</a:t>
            </a:r>
          </a:p>
          <a:p>
            <a:r>
              <a:rPr lang="en-AU" altLang="tr-TR" sz="2400" b="1" i="1" dirty="0" err="1"/>
              <a:t>Shuvelan</a:t>
            </a:r>
            <a:r>
              <a:rPr lang="en-AU" altLang="tr-TR" sz="2400" b="1" i="1" dirty="0"/>
              <a:t>, AZERBAIJAN</a:t>
            </a:r>
            <a:endParaRPr lang="tr-TR" sz="2400" b="1" i="1" dirty="0"/>
          </a:p>
        </p:txBody>
      </p:sp>
      <p:pic>
        <p:nvPicPr>
          <p:cNvPr id="10" name="Resi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9960" y="4163977"/>
            <a:ext cx="2930063" cy="2200474"/>
          </a:xfrm>
          <a:prstGeom prst="rect">
            <a:avLst/>
          </a:prstGeom>
          <a:ln>
            <a:noFill/>
          </a:ln>
          <a:effectLst>
            <a:outerShdw blurRad="190500" algn="tl" rotWithShape="0">
              <a:srgbClr val="000000">
                <a:alpha val="70000"/>
              </a:srgbClr>
            </a:outerShdw>
          </a:effectLst>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6458" y="4163977"/>
            <a:ext cx="1896219" cy="2200474"/>
          </a:xfrm>
          <a:prstGeom prst="rect">
            <a:avLst/>
          </a:prstGeom>
          <a:ln>
            <a:noFill/>
          </a:ln>
          <a:effectLst>
            <a:outerShdw blurRad="190500" algn="tl" rotWithShape="0">
              <a:srgbClr val="000000">
                <a:alpha val="70000"/>
              </a:srgbClr>
            </a:outerShdw>
          </a:effectLst>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559" y="4163977"/>
            <a:ext cx="3425669" cy="22004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076467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639292" y="811712"/>
            <a:ext cx="3777710" cy="3375505"/>
          </a:xfrm>
        </p:spPr>
        <p:txBody>
          <a:bodyPr numCol="1">
            <a:normAutofit/>
          </a:bodyPr>
          <a:lstStyle/>
          <a:p>
            <a:pPr>
              <a:buFont typeface="Wingdings" panose="05000000000000000000" pitchFamily="2" charset="2"/>
              <a:buChar char="q"/>
            </a:pPr>
            <a:r>
              <a:rPr lang="tr-TR" sz="1400" b="1" i="1" u="sng" dirty="0" err="1">
                <a:solidFill>
                  <a:srgbClr val="FFC000"/>
                </a:solidFill>
              </a:rPr>
              <a:t>Major</a:t>
            </a:r>
            <a:r>
              <a:rPr lang="tr-TR" sz="1400" b="1" i="1" u="sng" dirty="0">
                <a:solidFill>
                  <a:srgbClr val="FFC000"/>
                </a:solidFill>
              </a:rPr>
              <a:t> </a:t>
            </a:r>
            <a:r>
              <a:rPr lang="tr-TR" sz="1400" b="1" i="1" u="sng" dirty="0" err="1">
                <a:solidFill>
                  <a:srgbClr val="FFC000"/>
                </a:solidFill>
              </a:rPr>
              <a:t>Equipment</a:t>
            </a:r>
            <a:r>
              <a:rPr lang="tr-TR" sz="1400" b="1" i="1" u="sng" dirty="0">
                <a:solidFill>
                  <a:srgbClr val="FFC000"/>
                </a:solidFill>
              </a:rPr>
              <a:t> </a:t>
            </a:r>
            <a:r>
              <a:rPr lang="tr-TR" sz="1400" b="1" i="1" u="sng" dirty="0" err="1">
                <a:solidFill>
                  <a:srgbClr val="FFC000"/>
                </a:solidFill>
              </a:rPr>
              <a:t>Erection</a:t>
            </a:r>
            <a:r>
              <a:rPr lang="tr-TR" sz="1400" dirty="0">
                <a:solidFill>
                  <a:srgbClr val="FFC000"/>
                </a:solidFill>
              </a:rPr>
              <a:t>:</a:t>
            </a:r>
          </a:p>
          <a:p>
            <a:pPr marL="457200" lvl="1" indent="0">
              <a:lnSpc>
                <a:spcPct val="110000"/>
              </a:lnSpc>
              <a:buNone/>
            </a:pPr>
            <a:r>
              <a:rPr lang="tr-TR" sz="1400" dirty="0" err="1"/>
              <a:t>Gas</a:t>
            </a:r>
            <a:r>
              <a:rPr lang="tr-TR" sz="1400" dirty="0"/>
              <a:t> </a:t>
            </a:r>
            <a:r>
              <a:rPr lang="tr-TR" sz="1400" dirty="0" err="1"/>
              <a:t>Turbine</a:t>
            </a:r>
            <a:r>
              <a:rPr lang="tr-TR" sz="1400" dirty="0"/>
              <a:t> &amp; </a:t>
            </a:r>
            <a:r>
              <a:rPr lang="tr-TR" sz="1400" dirty="0" err="1"/>
              <a:t>Auxiliries</a:t>
            </a:r>
            <a:r>
              <a:rPr lang="tr-TR" sz="1400" dirty="0"/>
              <a:t>: 710ton</a:t>
            </a:r>
          </a:p>
          <a:p>
            <a:pPr marL="457200" lvl="1" indent="0">
              <a:lnSpc>
                <a:spcPct val="110000"/>
              </a:lnSpc>
              <a:buNone/>
            </a:pPr>
            <a:r>
              <a:rPr lang="tr-TR" sz="1400" dirty="0" err="1"/>
              <a:t>Steam</a:t>
            </a:r>
            <a:r>
              <a:rPr lang="tr-TR" sz="1400" dirty="0"/>
              <a:t> </a:t>
            </a:r>
            <a:r>
              <a:rPr lang="tr-TR" sz="1400" dirty="0" err="1"/>
              <a:t>Turbine</a:t>
            </a:r>
            <a:r>
              <a:rPr lang="tr-TR" sz="1400" dirty="0"/>
              <a:t> &amp; </a:t>
            </a:r>
            <a:r>
              <a:rPr lang="tr-TR" sz="1400" dirty="0" err="1"/>
              <a:t>Auxiliaries</a:t>
            </a:r>
            <a:r>
              <a:rPr lang="tr-TR" sz="1400" dirty="0"/>
              <a:t>: 960ton</a:t>
            </a:r>
          </a:p>
          <a:p>
            <a:pPr marL="457200" lvl="1" indent="0">
              <a:lnSpc>
                <a:spcPct val="110000"/>
              </a:lnSpc>
              <a:buNone/>
            </a:pPr>
            <a:r>
              <a:rPr lang="tr-TR" sz="1400" dirty="0"/>
              <a:t>Main </a:t>
            </a:r>
            <a:r>
              <a:rPr lang="tr-TR" sz="1400" dirty="0" err="1"/>
              <a:t>Transformer</a:t>
            </a:r>
            <a:r>
              <a:rPr lang="tr-TR" sz="1400" dirty="0"/>
              <a:t>: 270ton</a:t>
            </a:r>
          </a:p>
          <a:p>
            <a:pPr marL="457200" lvl="1" indent="0">
              <a:lnSpc>
                <a:spcPct val="110000"/>
              </a:lnSpc>
              <a:buNone/>
            </a:pPr>
            <a:r>
              <a:rPr lang="tr-TR" sz="1400" dirty="0" err="1"/>
              <a:t>Gas</a:t>
            </a:r>
            <a:r>
              <a:rPr lang="tr-TR" sz="1400" dirty="0"/>
              <a:t> </a:t>
            </a:r>
            <a:r>
              <a:rPr lang="tr-TR" sz="1400" dirty="0" err="1"/>
              <a:t>Compressor</a:t>
            </a:r>
            <a:r>
              <a:rPr lang="tr-TR" sz="1400" dirty="0"/>
              <a:t>: 110ton</a:t>
            </a:r>
          </a:p>
          <a:p>
            <a:pPr marL="457200" lvl="1" indent="0">
              <a:lnSpc>
                <a:spcPct val="110000"/>
              </a:lnSpc>
              <a:buNone/>
            </a:pPr>
            <a:r>
              <a:rPr lang="tr-TR" sz="1400" dirty="0" err="1"/>
              <a:t>Water</a:t>
            </a:r>
            <a:r>
              <a:rPr lang="tr-TR" sz="1400" dirty="0"/>
              <a:t> </a:t>
            </a:r>
            <a:r>
              <a:rPr lang="tr-TR" sz="1400" dirty="0" err="1"/>
              <a:t>Treatment</a:t>
            </a:r>
            <a:r>
              <a:rPr lang="tr-TR" sz="1400" dirty="0"/>
              <a:t> </a:t>
            </a:r>
            <a:r>
              <a:rPr lang="tr-TR" sz="1400" dirty="0" err="1"/>
              <a:t>Plant</a:t>
            </a:r>
            <a:r>
              <a:rPr lang="tr-TR" sz="1400" dirty="0"/>
              <a:t>: 100ton</a:t>
            </a:r>
          </a:p>
          <a:p>
            <a:pPr marL="457200" lvl="1" indent="0">
              <a:lnSpc>
                <a:spcPct val="110000"/>
              </a:lnSpc>
              <a:buNone/>
            </a:pPr>
            <a:r>
              <a:rPr lang="tr-TR" sz="1400" dirty="0"/>
              <a:t>Start – </a:t>
            </a:r>
            <a:r>
              <a:rPr lang="tr-TR" sz="1400" dirty="0" err="1"/>
              <a:t>Up</a:t>
            </a:r>
            <a:r>
              <a:rPr lang="tr-TR" sz="1400" dirty="0"/>
              <a:t> </a:t>
            </a:r>
            <a:r>
              <a:rPr lang="tr-TR" sz="1400" dirty="0" err="1"/>
              <a:t>Boiler</a:t>
            </a:r>
            <a:r>
              <a:rPr lang="tr-TR" sz="1400" dirty="0"/>
              <a:t>: 175ton</a:t>
            </a:r>
          </a:p>
          <a:p>
            <a:pPr marL="457200" lvl="1" indent="0">
              <a:lnSpc>
                <a:spcPct val="110000"/>
              </a:lnSpc>
              <a:buNone/>
            </a:pPr>
            <a:r>
              <a:rPr lang="tr-TR" sz="1400" dirty="0" err="1"/>
              <a:t>Others</a:t>
            </a:r>
            <a:r>
              <a:rPr lang="tr-TR" sz="1400" dirty="0"/>
              <a:t>: 800ton</a:t>
            </a:r>
          </a:p>
          <a:p>
            <a:pPr marL="457200" lvl="1" indent="0">
              <a:lnSpc>
                <a:spcPct val="110000"/>
              </a:lnSpc>
              <a:buNone/>
            </a:pPr>
            <a:r>
              <a:rPr lang="tr-TR" sz="1400" dirty="0"/>
              <a:t>Total: 3125ton</a:t>
            </a:r>
          </a:p>
        </p:txBody>
      </p:sp>
      <p:sp>
        <p:nvSpPr>
          <p:cNvPr id="4" name="İçerik Yer Tutucusu 4"/>
          <p:cNvSpPr txBox="1">
            <a:spLocks/>
          </p:cNvSpPr>
          <p:nvPr/>
        </p:nvSpPr>
        <p:spPr>
          <a:xfrm>
            <a:off x="4650581" y="2891745"/>
            <a:ext cx="2122434" cy="912963"/>
          </a:xfrm>
          <a:prstGeom prst="rect">
            <a:avLst/>
          </a:prstGeom>
        </p:spPr>
        <p:txBody>
          <a:bodyPr vert="horz" lIns="91440" tIns="45720" rIns="91440" bIns="45720" numCol="1"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342900" lvl="1" indent="-342900">
              <a:buFont typeface="Wingdings" panose="05000000000000000000" pitchFamily="2" charset="2"/>
              <a:buChar char="q"/>
            </a:pPr>
            <a:r>
              <a:rPr lang="tr-TR" sz="1400" b="1" i="1" u="sng" dirty="0">
                <a:solidFill>
                  <a:srgbClr val="FFC000"/>
                </a:solidFill>
              </a:rPr>
              <a:t>Storage </a:t>
            </a:r>
            <a:r>
              <a:rPr lang="tr-TR" sz="1400" b="1" i="1" u="sng" dirty="0" err="1">
                <a:solidFill>
                  <a:srgbClr val="FFC000"/>
                </a:solidFill>
              </a:rPr>
              <a:t>Tanks</a:t>
            </a:r>
            <a:r>
              <a:rPr lang="tr-TR" sz="1400" b="1" i="1" u="sng" dirty="0">
                <a:solidFill>
                  <a:srgbClr val="FFC000"/>
                </a:solidFill>
              </a:rPr>
              <a:t>:</a:t>
            </a:r>
          </a:p>
          <a:p>
            <a:pPr marL="457200" lvl="1" indent="0">
              <a:lnSpc>
                <a:spcPct val="110000"/>
              </a:lnSpc>
              <a:buNone/>
            </a:pPr>
            <a:r>
              <a:rPr lang="tr-TR" sz="1400" dirty="0"/>
              <a:t>Total: 506ton</a:t>
            </a:r>
          </a:p>
        </p:txBody>
      </p:sp>
      <p:sp>
        <p:nvSpPr>
          <p:cNvPr id="6" name="İçerik Yer Tutucusu 4"/>
          <p:cNvSpPr txBox="1">
            <a:spLocks/>
          </p:cNvSpPr>
          <p:nvPr/>
        </p:nvSpPr>
        <p:spPr>
          <a:xfrm>
            <a:off x="4650581" y="811712"/>
            <a:ext cx="3599357" cy="1430447"/>
          </a:xfrm>
          <a:prstGeom prst="rect">
            <a:avLst/>
          </a:prstGeom>
        </p:spPr>
        <p:txBody>
          <a:bodyPr vert="horz" lIns="91440" tIns="45720" rIns="91440" bIns="45720" numCol="1"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285750" lvl="1">
              <a:buFont typeface="Wingdings" panose="05000000000000000000" pitchFamily="2" charset="2"/>
              <a:buChar char="q"/>
            </a:pPr>
            <a:r>
              <a:rPr lang="tr-TR" sz="1400" b="1" i="1" u="sng" dirty="0" err="1">
                <a:solidFill>
                  <a:srgbClr val="FFC000"/>
                </a:solidFill>
              </a:rPr>
              <a:t>Piping</a:t>
            </a:r>
            <a:r>
              <a:rPr lang="tr-TR" sz="1400" b="1" i="1" u="sng" dirty="0">
                <a:solidFill>
                  <a:srgbClr val="FFC000"/>
                </a:solidFill>
              </a:rPr>
              <a:t>:</a:t>
            </a:r>
          </a:p>
          <a:p>
            <a:pPr marL="457200" lvl="1" indent="0">
              <a:lnSpc>
                <a:spcPct val="110000"/>
              </a:lnSpc>
              <a:buNone/>
            </a:pPr>
            <a:r>
              <a:rPr lang="tr-TR" sz="1400" dirty="0" err="1"/>
              <a:t>Cooling</a:t>
            </a:r>
            <a:r>
              <a:rPr lang="tr-TR" sz="1400" dirty="0"/>
              <a:t> </a:t>
            </a:r>
            <a:r>
              <a:rPr lang="tr-TR" sz="1400" dirty="0" err="1"/>
              <a:t>Water</a:t>
            </a:r>
            <a:r>
              <a:rPr lang="tr-TR" sz="1400" dirty="0"/>
              <a:t> </a:t>
            </a:r>
            <a:r>
              <a:rPr lang="tr-TR" sz="1400" dirty="0" err="1"/>
              <a:t>Pipes</a:t>
            </a:r>
            <a:r>
              <a:rPr lang="tr-TR" sz="1400" dirty="0"/>
              <a:t>: 2500ton</a:t>
            </a:r>
          </a:p>
          <a:p>
            <a:pPr marL="457200" lvl="1" indent="0">
              <a:lnSpc>
                <a:spcPct val="110000"/>
              </a:lnSpc>
              <a:buNone/>
            </a:pPr>
            <a:r>
              <a:rPr lang="tr-TR" sz="1400" dirty="0" err="1"/>
              <a:t>Power</a:t>
            </a:r>
            <a:r>
              <a:rPr lang="tr-TR" sz="1400" dirty="0"/>
              <a:t> </a:t>
            </a:r>
            <a:r>
              <a:rPr lang="tr-TR" sz="1400" dirty="0" err="1"/>
              <a:t>House&amp;Off-Sites</a:t>
            </a:r>
            <a:r>
              <a:rPr lang="tr-TR" sz="1400" dirty="0"/>
              <a:t>: 1200ton</a:t>
            </a:r>
          </a:p>
          <a:p>
            <a:pPr marL="457200" lvl="1" indent="0">
              <a:lnSpc>
                <a:spcPct val="110000"/>
              </a:lnSpc>
              <a:buNone/>
            </a:pPr>
            <a:r>
              <a:rPr lang="tr-TR" sz="1400" dirty="0"/>
              <a:t>Total: 3700ton</a:t>
            </a:r>
          </a:p>
        </p:txBody>
      </p:sp>
      <p:sp>
        <p:nvSpPr>
          <p:cNvPr id="7" name="İçerik Yer Tutucusu 4"/>
          <p:cNvSpPr txBox="1">
            <a:spLocks/>
          </p:cNvSpPr>
          <p:nvPr/>
        </p:nvSpPr>
        <p:spPr>
          <a:xfrm>
            <a:off x="7869356" y="2186078"/>
            <a:ext cx="3637598" cy="3389085"/>
          </a:xfrm>
          <a:prstGeom prst="rect">
            <a:avLst/>
          </a:prstGeom>
        </p:spPr>
        <p:txBody>
          <a:bodyPr vert="horz" lIns="91440" tIns="45720" rIns="91440" bIns="45720" numCol="1"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285750" lvl="1">
              <a:buFont typeface="Wingdings" panose="05000000000000000000" pitchFamily="2" charset="2"/>
              <a:buChar char="q"/>
            </a:pPr>
            <a:r>
              <a:rPr lang="tr-TR" sz="1400" b="1" i="1" u="sng" dirty="0">
                <a:solidFill>
                  <a:srgbClr val="FFC000"/>
                </a:solidFill>
              </a:rPr>
              <a:t>HRSG:</a:t>
            </a:r>
          </a:p>
          <a:p>
            <a:pPr marL="457200" lvl="1" indent="0">
              <a:lnSpc>
                <a:spcPct val="110000"/>
              </a:lnSpc>
              <a:buNone/>
            </a:pPr>
            <a:r>
              <a:rPr lang="tr-TR" sz="1400" dirty="0"/>
              <a:t>Steel </a:t>
            </a:r>
            <a:r>
              <a:rPr lang="tr-TR" sz="1400" dirty="0" err="1"/>
              <a:t>Structure</a:t>
            </a:r>
            <a:r>
              <a:rPr lang="tr-TR" sz="1400" dirty="0"/>
              <a:t>: 480ton</a:t>
            </a:r>
          </a:p>
          <a:p>
            <a:pPr marL="457200" lvl="1" indent="0">
              <a:lnSpc>
                <a:spcPct val="110000"/>
              </a:lnSpc>
              <a:buNone/>
            </a:pPr>
            <a:r>
              <a:rPr lang="tr-TR" sz="1400" dirty="0" err="1"/>
              <a:t>Modules</a:t>
            </a:r>
            <a:r>
              <a:rPr lang="tr-TR" sz="1400" dirty="0"/>
              <a:t>: 1666ton</a:t>
            </a:r>
          </a:p>
          <a:p>
            <a:pPr marL="457200" lvl="1" indent="0">
              <a:lnSpc>
                <a:spcPct val="110000"/>
              </a:lnSpc>
              <a:buNone/>
            </a:pPr>
            <a:r>
              <a:rPr lang="tr-TR" sz="1400" dirty="0" err="1"/>
              <a:t>Drums</a:t>
            </a:r>
            <a:r>
              <a:rPr lang="tr-TR" sz="1400" dirty="0"/>
              <a:t> &amp; BDT: 136ton</a:t>
            </a:r>
          </a:p>
          <a:p>
            <a:pPr marL="457200" lvl="1" indent="0">
              <a:lnSpc>
                <a:spcPct val="110000"/>
              </a:lnSpc>
              <a:buNone/>
            </a:pPr>
            <a:r>
              <a:rPr lang="tr-TR" sz="1400" dirty="0" err="1"/>
              <a:t>Casing</a:t>
            </a:r>
            <a:r>
              <a:rPr lang="tr-TR" sz="1400" dirty="0"/>
              <a:t>, </a:t>
            </a:r>
            <a:r>
              <a:rPr lang="tr-TR" sz="1400" dirty="0" err="1"/>
              <a:t>Ducting</a:t>
            </a:r>
            <a:r>
              <a:rPr lang="tr-TR" sz="1400" dirty="0"/>
              <a:t> &amp; </a:t>
            </a:r>
            <a:r>
              <a:rPr lang="tr-TR" sz="1400" dirty="0" err="1"/>
              <a:t>Stack</a:t>
            </a:r>
            <a:r>
              <a:rPr lang="tr-TR" sz="1400" dirty="0"/>
              <a:t>: 211ton</a:t>
            </a:r>
          </a:p>
          <a:p>
            <a:pPr marL="457200" lvl="1" indent="0">
              <a:lnSpc>
                <a:spcPct val="110000"/>
              </a:lnSpc>
              <a:buNone/>
            </a:pPr>
            <a:r>
              <a:rPr lang="tr-TR" sz="1400" dirty="0" err="1"/>
              <a:t>Piping</a:t>
            </a:r>
            <a:r>
              <a:rPr lang="tr-TR" sz="1400" dirty="0"/>
              <a:t>: 230ton</a:t>
            </a:r>
          </a:p>
          <a:p>
            <a:pPr marL="457200" lvl="1" indent="0">
              <a:lnSpc>
                <a:spcPct val="110000"/>
              </a:lnSpc>
              <a:buNone/>
            </a:pPr>
            <a:r>
              <a:rPr lang="tr-TR" sz="1400" dirty="0" err="1"/>
              <a:t>Insulation</a:t>
            </a:r>
            <a:r>
              <a:rPr lang="tr-TR" sz="1400" dirty="0"/>
              <a:t>: 75ton</a:t>
            </a:r>
          </a:p>
          <a:p>
            <a:pPr marL="457200" lvl="1" indent="0">
              <a:lnSpc>
                <a:spcPct val="110000"/>
              </a:lnSpc>
              <a:buNone/>
            </a:pPr>
            <a:r>
              <a:rPr lang="tr-TR" sz="1400" dirty="0" err="1"/>
              <a:t>Others</a:t>
            </a:r>
            <a:r>
              <a:rPr lang="tr-TR" sz="1400" dirty="0"/>
              <a:t>: 50ton</a:t>
            </a:r>
          </a:p>
          <a:p>
            <a:pPr marL="457200" lvl="1" indent="0">
              <a:lnSpc>
                <a:spcPct val="110000"/>
              </a:lnSpc>
              <a:buNone/>
            </a:pPr>
            <a:r>
              <a:rPr lang="tr-TR" sz="1400" dirty="0"/>
              <a:t>Total: 2848ton</a:t>
            </a:r>
          </a:p>
        </p:txBody>
      </p:sp>
      <p:sp>
        <p:nvSpPr>
          <p:cNvPr id="8" name="İçerik Yer Tutucusu 4"/>
          <p:cNvSpPr txBox="1">
            <a:spLocks/>
          </p:cNvSpPr>
          <p:nvPr/>
        </p:nvSpPr>
        <p:spPr>
          <a:xfrm>
            <a:off x="4650581" y="4454294"/>
            <a:ext cx="3424022" cy="1429011"/>
          </a:xfrm>
          <a:prstGeom prst="rect">
            <a:avLst/>
          </a:prstGeom>
        </p:spPr>
        <p:txBody>
          <a:bodyPr vert="horz" lIns="91440" tIns="45720" rIns="91440" bIns="45720" numCol="1"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285750" lvl="1">
              <a:buFont typeface="Wingdings" panose="05000000000000000000" pitchFamily="2" charset="2"/>
              <a:buChar char="q"/>
            </a:pPr>
            <a:r>
              <a:rPr lang="tr-TR" sz="1400" b="1" i="1" u="sng" dirty="0">
                <a:solidFill>
                  <a:srgbClr val="FFC000"/>
                </a:solidFill>
              </a:rPr>
              <a:t>Steel </a:t>
            </a:r>
            <a:r>
              <a:rPr lang="tr-TR" sz="1400" b="1" i="1" u="sng" dirty="0" err="1">
                <a:solidFill>
                  <a:srgbClr val="FFC000"/>
                </a:solidFill>
              </a:rPr>
              <a:t>Structure</a:t>
            </a:r>
            <a:r>
              <a:rPr lang="tr-TR" sz="1400" b="1" i="1" u="sng" dirty="0">
                <a:solidFill>
                  <a:srgbClr val="FFC000"/>
                </a:solidFill>
              </a:rPr>
              <a:t>: </a:t>
            </a:r>
          </a:p>
          <a:p>
            <a:pPr marL="457200" lvl="1" indent="0">
              <a:lnSpc>
                <a:spcPct val="110000"/>
              </a:lnSpc>
              <a:buNone/>
            </a:pPr>
            <a:r>
              <a:rPr lang="tr-TR" sz="1400" dirty="0" err="1"/>
              <a:t>Turbine</a:t>
            </a:r>
            <a:r>
              <a:rPr lang="tr-TR" sz="1400" dirty="0"/>
              <a:t>-Gen. </a:t>
            </a:r>
            <a:r>
              <a:rPr lang="tr-TR" sz="1400" dirty="0" err="1"/>
              <a:t>Building</a:t>
            </a:r>
            <a:r>
              <a:rPr lang="tr-TR" sz="1400" dirty="0"/>
              <a:t>: 1200ton</a:t>
            </a:r>
          </a:p>
          <a:p>
            <a:pPr marL="457200" lvl="1" indent="0">
              <a:lnSpc>
                <a:spcPct val="110000"/>
              </a:lnSpc>
              <a:buNone/>
            </a:pPr>
            <a:r>
              <a:rPr lang="tr-TR" sz="1400" dirty="0" err="1"/>
              <a:t>Others</a:t>
            </a:r>
            <a:r>
              <a:rPr lang="tr-TR" sz="1400" dirty="0"/>
              <a:t>: 445ton</a:t>
            </a:r>
          </a:p>
          <a:p>
            <a:pPr marL="457200" lvl="1" indent="0">
              <a:lnSpc>
                <a:spcPct val="110000"/>
              </a:lnSpc>
              <a:buNone/>
            </a:pPr>
            <a:r>
              <a:rPr lang="tr-TR" sz="1400" dirty="0"/>
              <a:t>Total: 506ton</a:t>
            </a:r>
          </a:p>
        </p:txBody>
      </p:sp>
      <p:sp>
        <p:nvSpPr>
          <p:cNvPr id="9" name="İçerik Yer Tutucusu 4"/>
          <p:cNvSpPr txBox="1">
            <a:spLocks/>
          </p:cNvSpPr>
          <p:nvPr/>
        </p:nvSpPr>
        <p:spPr>
          <a:xfrm>
            <a:off x="639292" y="4454294"/>
            <a:ext cx="4011289" cy="2002684"/>
          </a:xfrm>
          <a:prstGeom prst="rect">
            <a:avLst/>
          </a:prstGeom>
        </p:spPr>
        <p:txBody>
          <a:bodyPr vert="horz" lIns="91440" tIns="45720" rIns="91440" bIns="45720" numCol="1"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285750" lvl="1">
              <a:buFont typeface="Wingdings" panose="05000000000000000000" pitchFamily="2" charset="2"/>
              <a:buChar char="q"/>
            </a:pPr>
            <a:r>
              <a:rPr lang="tr-TR" sz="1400" b="1" i="1" u="sng" dirty="0" err="1">
                <a:solidFill>
                  <a:srgbClr val="FFC000"/>
                </a:solidFill>
              </a:rPr>
              <a:t>Electrical</a:t>
            </a:r>
            <a:r>
              <a:rPr lang="tr-TR" sz="1400" b="1" i="1" u="sng" dirty="0">
                <a:solidFill>
                  <a:srgbClr val="FFC000"/>
                </a:solidFill>
              </a:rPr>
              <a:t> &amp; Instrumentation:</a:t>
            </a:r>
          </a:p>
          <a:p>
            <a:pPr marL="457200" lvl="1" indent="0">
              <a:lnSpc>
                <a:spcPct val="110000"/>
              </a:lnSpc>
              <a:buNone/>
            </a:pPr>
            <a:r>
              <a:rPr lang="tr-TR" sz="1400" dirty="0" err="1"/>
              <a:t>Power</a:t>
            </a:r>
            <a:r>
              <a:rPr lang="tr-TR" sz="1400" dirty="0"/>
              <a:t> &amp; </a:t>
            </a:r>
            <a:r>
              <a:rPr lang="tr-TR" sz="1400" dirty="0" err="1"/>
              <a:t>Lighting</a:t>
            </a:r>
            <a:r>
              <a:rPr lang="tr-TR" sz="1400" dirty="0"/>
              <a:t> </a:t>
            </a:r>
            <a:r>
              <a:rPr lang="tr-TR" sz="1400" dirty="0" err="1"/>
              <a:t>Cables</a:t>
            </a:r>
            <a:r>
              <a:rPr lang="tr-TR" sz="1400" dirty="0"/>
              <a:t>: 118km</a:t>
            </a:r>
          </a:p>
          <a:p>
            <a:pPr marL="457200" lvl="1" indent="0">
              <a:lnSpc>
                <a:spcPct val="110000"/>
              </a:lnSpc>
              <a:buNone/>
            </a:pPr>
            <a:r>
              <a:rPr lang="tr-TR" sz="1400" dirty="0"/>
              <a:t>Control &amp; </a:t>
            </a:r>
            <a:r>
              <a:rPr lang="tr-TR" sz="1400" dirty="0" err="1"/>
              <a:t>Instrument</a:t>
            </a:r>
            <a:r>
              <a:rPr lang="tr-TR" sz="1400" dirty="0"/>
              <a:t>. </a:t>
            </a:r>
            <a:r>
              <a:rPr lang="tr-TR" sz="1400" dirty="0" err="1"/>
              <a:t>Cables</a:t>
            </a:r>
            <a:r>
              <a:rPr lang="tr-TR" sz="1400" dirty="0"/>
              <a:t>: 213km</a:t>
            </a:r>
          </a:p>
          <a:p>
            <a:pPr marL="457200" lvl="1" indent="0">
              <a:lnSpc>
                <a:spcPct val="110000"/>
              </a:lnSpc>
              <a:buNone/>
            </a:pPr>
            <a:r>
              <a:rPr lang="tr-TR" sz="1400" dirty="0" err="1"/>
              <a:t>Switchgears</a:t>
            </a:r>
            <a:r>
              <a:rPr lang="tr-TR" sz="1400" dirty="0"/>
              <a:t>, UPS, </a:t>
            </a:r>
            <a:r>
              <a:rPr lang="tr-TR" sz="1400" dirty="0" err="1"/>
              <a:t>Batteries</a:t>
            </a:r>
            <a:endParaRPr lang="tr-TR" sz="1400" dirty="0"/>
          </a:p>
          <a:p>
            <a:pPr marL="457200" lvl="1" indent="0">
              <a:lnSpc>
                <a:spcPct val="110000"/>
              </a:lnSpc>
              <a:buNone/>
            </a:pPr>
            <a:r>
              <a:rPr lang="tr-TR" sz="1400" dirty="0"/>
              <a:t>Control </a:t>
            </a:r>
            <a:r>
              <a:rPr lang="tr-TR" sz="1400" dirty="0" err="1"/>
              <a:t>System</a:t>
            </a:r>
            <a:r>
              <a:rPr lang="tr-TR" sz="1400" dirty="0"/>
              <a:t>, Instruments</a:t>
            </a:r>
          </a:p>
        </p:txBody>
      </p:sp>
    </p:spTree>
    <p:extLst>
      <p:ext uri="{BB962C8B-B14F-4D97-AF65-F5344CB8AC3E}">
        <p14:creationId xmlns:p14="http://schemas.microsoft.com/office/powerpoint/2010/main" val="34732757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up)">
                                      <p:cBhvr>
                                        <p:cTn id="10" dur="500"/>
                                        <p:tgtEl>
                                          <p:spTgt spid="5">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up)">
                                      <p:cBhvr>
                                        <p:cTn id="13" dur="500"/>
                                        <p:tgtEl>
                                          <p:spTgt spid="5">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up)">
                                      <p:cBhvr>
                                        <p:cTn id="16" dur="500"/>
                                        <p:tgtEl>
                                          <p:spTgt spid="5">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up)">
                                      <p:cBhvr>
                                        <p:cTn id="19" dur="500"/>
                                        <p:tgtEl>
                                          <p:spTgt spid="5">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up)">
                                      <p:cBhvr>
                                        <p:cTn id="22" dur="500"/>
                                        <p:tgtEl>
                                          <p:spTgt spid="5">
                                            <p:txEl>
                                              <p:pRg st="5" end="5"/>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up)">
                                      <p:cBhvr>
                                        <p:cTn id="25" dur="500"/>
                                        <p:tgtEl>
                                          <p:spTgt spid="5">
                                            <p:txEl>
                                              <p:pRg st="6" end="6"/>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ipe(up)">
                                      <p:cBhvr>
                                        <p:cTn id="28" dur="500"/>
                                        <p:tgtEl>
                                          <p:spTgt spid="5">
                                            <p:txEl>
                                              <p:pRg st="7" end="7"/>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ipe(up)">
                                      <p:cBhvr>
                                        <p:cTn id="31" dur="500"/>
                                        <p:tgtEl>
                                          <p:spTgt spid="5">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up)">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up)">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up)">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6574" y="3684086"/>
            <a:ext cx="3620335" cy="2715251"/>
          </a:xfrm>
          <a:prstGeom prst="rect">
            <a:avLst/>
          </a:prstGeom>
          <a:ln>
            <a:noFill/>
          </a:ln>
          <a:effectLst>
            <a:outerShdw blurRad="190500" algn="tl" rotWithShape="0">
              <a:srgbClr val="000000">
                <a:alpha val="70000"/>
              </a:srgbClr>
            </a:outerShdw>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32" y="676275"/>
            <a:ext cx="3633844" cy="2722006"/>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363" y="676275"/>
            <a:ext cx="3620335" cy="2713655"/>
          </a:xfrm>
          <a:prstGeom prst="rect">
            <a:avLst/>
          </a:prstGeom>
          <a:ln>
            <a:noFill/>
          </a:ln>
          <a:effectLst>
            <a:outerShdw blurRad="190500" algn="tl" rotWithShape="0">
              <a:srgbClr val="000000">
                <a:alpha val="70000"/>
              </a:srgbClr>
            </a:outerShdw>
          </a:effectLst>
        </p:spPr>
      </p:pic>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7524" y="3684086"/>
            <a:ext cx="3633844" cy="27152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38505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İçerik Yer Tutucusu 2"/>
          <p:cNvSpPr txBox="1">
            <a:spLocks noGrp="1"/>
          </p:cNvSpPr>
          <p:nvPr>
            <p:ph idx="1"/>
          </p:nvPr>
        </p:nvSpPr>
        <p:spPr>
          <a:xfrm>
            <a:off x="4505892" y="1364499"/>
            <a:ext cx="7150062" cy="4195481"/>
          </a:xfrm>
          <a:prstGeom prst="rect">
            <a:avLst/>
          </a:prstGeom>
        </p:spPr>
        <p:txBody>
          <a:bodyPr vert="horz" lIns="91440" tIns="45720" rIns="91440" bIns="45720" rtlCol="0">
            <a:normAutofit/>
          </a:bodyPr>
          <a:lstStyle>
            <a:defPPr>
              <a:defRPr lang="tr-TR"/>
            </a:defPPr>
            <a:lvl1pPr marL="342900" indent="-342900" defTabSz="457200">
              <a:spcBef>
                <a:spcPts val="1000"/>
              </a:spcBef>
              <a:spcAft>
                <a:spcPts val="0"/>
              </a:spcAft>
              <a:buClr>
                <a:schemeClr val="bg2">
                  <a:lumMod val="40000"/>
                  <a:lumOff val="60000"/>
                </a:schemeClr>
              </a:buClr>
              <a:buSzPct val="80000"/>
              <a:buFont typeface="Wingdings 3" charset="2"/>
              <a:buChar char=""/>
              <a:defRPr sz="1600" b="1" i="0">
                <a:latin typeface="+mj-lt"/>
                <a:ea typeface="+mj-ea"/>
                <a:cs typeface="+mj-cs"/>
              </a:defRPr>
            </a:lvl1pPr>
            <a:lvl2pPr marL="742950" indent="-285750" defTabSz="457200">
              <a:spcBef>
                <a:spcPts val="1000"/>
              </a:spcBef>
              <a:spcAft>
                <a:spcPts val="0"/>
              </a:spcAft>
              <a:buClr>
                <a:schemeClr val="bg2">
                  <a:lumMod val="40000"/>
                  <a:lumOff val="60000"/>
                </a:schemeClr>
              </a:buClr>
              <a:buSzPct val="80000"/>
              <a:buFont typeface="Wingdings 3" charset="2"/>
              <a:buChar char=""/>
              <a:defRPr b="0" i="0">
                <a:latin typeface="+mj-lt"/>
                <a:ea typeface="+mj-ea"/>
                <a:cs typeface="+mj-cs"/>
              </a:defRPr>
            </a:lvl2pPr>
            <a:lvl3pPr marL="1143000" indent="-228600" defTabSz="457200">
              <a:spcBef>
                <a:spcPts val="1000"/>
              </a:spcBef>
              <a:spcAft>
                <a:spcPts val="0"/>
              </a:spcAft>
              <a:buClr>
                <a:schemeClr val="bg2">
                  <a:lumMod val="40000"/>
                  <a:lumOff val="60000"/>
                </a:schemeClr>
              </a:buClr>
              <a:buSzPct val="80000"/>
              <a:buFont typeface="Wingdings 3" charset="2"/>
              <a:buChar char=""/>
              <a:defRPr sz="1600" b="0" i="0">
                <a:latin typeface="+mj-lt"/>
                <a:ea typeface="+mj-ea"/>
                <a:cs typeface="+mj-cs"/>
              </a:defRPr>
            </a:lvl3pPr>
            <a:lvl4pPr marL="1600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4pPr>
            <a:lvl5pPr marL="20574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5pPr>
            <a:lvl6pPr marL="2506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6pPr>
            <a:lvl7pPr marL="29718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7pPr>
            <a:lvl8pPr marL="3429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8pPr>
            <a:lvl9pPr marL="3886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9pPr>
          </a:lstStyle>
          <a:p>
            <a:pPr>
              <a:buFont typeface="Wingdings" panose="05000000000000000000" pitchFamily="2" charset="2"/>
              <a:buChar char="q"/>
            </a:pPr>
            <a:r>
              <a:rPr lang="en-AU" sz="1400" dirty="0">
                <a:solidFill>
                  <a:srgbClr val="FFC000"/>
                </a:solidFill>
              </a:rPr>
              <a:t>Owner</a:t>
            </a:r>
            <a:r>
              <a:rPr lang="en-AU" sz="1400" b="0" dirty="0">
                <a:solidFill>
                  <a:srgbClr val="FFC000"/>
                </a:solidFill>
              </a:rPr>
              <a:t>: </a:t>
            </a:r>
            <a:r>
              <a:rPr lang="en-AU" sz="1400" b="0" dirty="0" err="1"/>
              <a:t>Eskişehir</a:t>
            </a:r>
            <a:r>
              <a:rPr lang="en-AU" sz="1400" b="0" dirty="0"/>
              <a:t> Industrial Power Generation </a:t>
            </a:r>
            <a:r>
              <a:rPr lang="en-AU" sz="1400" b="0" dirty="0" err="1"/>
              <a:t>Autoproductor</a:t>
            </a:r>
            <a:r>
              <a:rPr lang="en-AU" sz="1400" b="0" dirty="0"/>
              <a:t> Group Co.</a:t>
            </a:r>
            <a:endParaRPr lang="tr-TR" sz="1400" b="0" dirty="0"/>
          </a:p>
          <a:p>
            <a:pPr>
              <a:buFont typeface="Wingdings" panose="05000000000000000000" pitchFamily="2" charset="2"/>
              <a:buChar char="q"/>
            </a:pPr>
            <a:r>
              <a:rPr lang="en-AU" sz="1400" dirty="0">
                <a:solidFill>
                  <a:srgbClr val="FFC000"/>
                </a:solidFill>
              </a:rPr>
              <a:t>Supplier of Main Equipment:</a:t>
            </a:r>
            <a:r>
              <a:rPr lang="en-AU" sz="1400" dirty="0"/>
              <a:t> </a:t>
            </a:r>
            <a:r>
              <a:rPr lang="en-AU" sz="1400" b="0" dirty="0"/>
              <a:t>BABCOCK &amp; WILCOX ESPANOLA S.A</a:t>
            </a:r>
            <a:endParaRPr lang="tr-TR" sz="1400" b="0" dirty="0"/>
          </a:p>
          <a:p>
            <a:pPr>
              <a:buFont typeface="Wingdings" panose="05000000000000000000" pitchFamily="2" charset="2"/>
              <a:buChar char="q"/>
            </a:pPr>
            <a:r>
              <a:rPr lang="en-AU" sz="1400" dirty="0">
                <a:solidFill>
                  <a:srgbClr val="FFC000"/>
                </a:solidFill>
              </a:rPr>
              <a:t>Contractor: </a:t>
            </a:r>
            <a:r>
              <a:rPr lang="en-AU" sz="1400" b="0" dirty="0"/>
              <a:t>EPRO Power and Industrial Plants Inc</a:t>
            </a:r>
            <a:r>
              <a:rPr lang="en-AU" sz="1400" dirty="0"/>
              <a:t>.</a:t>
            </a:r>
            <a:endParaRPr lang="tr-TR" sz="1400" dirty="0"/>
          </a:p>
          <a:p>
            <a:pPr>
              <a:buFont typeface="Wingdings" panose="05000000000000000000" pitchFamily="2" charset="2"/>
              <a:buChar char="q"/>
            </a:pPr>
            <a:r>
              <a:rPr lang="en-AU" sz="1400" dirty="0">
                <a:solidFill>
                  <a:srgbClr val="FFC000"/>
                </a:solidFill>
              </a:rPr>
              <a:t>Date of Completion: </a:t>
            </a:r>
            <a:r>
              <a:rPr lang="en-AU" sz="1400" b="0" dirty="0"/>
              <a:t>April 2001</a:t>
            </a:r>
            <a:r>
              <a:rPr lang="en-AU" sz="1400" dirty="0"/>
              <a:t>	 </a:t>
            </a:r>
            <a:endParaRPr lang="tr-TR" sz="1400" dirty="0"/>
          </a:p>
          <a:p>
            <a:pPr>
              <a:buFont typeface="Wingdings" panose="05000000000000000000" pitchFamily="2" charset="2"/>
              <a:buChar char="q"/>
            </a:pPr>
            <a:r>
              <a:rPr lang="en-AU" sz="1400" dirty="0">
                <a:solidFill>
                  <a:srgbClr val="FFC000"/>
                </a:solidFill>
              </a:rPr>
              <a:t>Description of work:</a:t>
            </a:r>
            <a:endParaRPr lang="tr-TR" sz="1400" dirty="0">
              <a:solidFill>
                <a:srgbClr val="FFC000"/>
              </a:solidFill>
            </a:endParaRPr>
          </a:p>
          <a:p>
            <a:pPr lvl="1">
              <a:buFont typeface="Arial" panose="020B0604020202020204" pitchFamily="34" charset="0"/>
              <a:buChar char="•"/>
            </a:pPr>
            <a:r>
              <a:rPr lang="en-AU" sz="1400" b="0" dirty="0"/>
              <a:t>Complete Mechanical and Instrumentation Erection Works of a Heat Recovery Steam generator and associated equipment.</a:t>
            </a:r>
            <a:endParaRPr lang="tr-TR" sz="1400" dirty="0"/>
          </a:p>
          <a:p>
            <a:pPr lvl="1">
              <a:buFont typeface="Arial" panose="020B0604020202020204" pitchFamily="34" charset="0"/>
              <a:buChar char="•"/>
            </a:pPr>
            <a:r>
              <a:rPr lang="en-AU" sz="1400" b="0" i="1" dirty="0"/>
              <a:t>523 tons Mechanical Equipment.</a:t>
            </a:r>
            <a:endParaRPr lang="tr-TR" sz="1400" dirty="0"/>
          </a:p>
          <a:p>
            <a:pPr lvl="1">
              <a:buFont typeface="Arial" panose="020B0604020202020204" pitchFamily="34" charset="0"/>
              <a:buChar char="•"/>
            </a:pPr>
            <a:r>
              <a:rPr lang="en-AU" sz="1400" b="0" i="1" dirty="0"/>
              <a:t>17 tons Piping including supports and valves.</a:t>
            </a:r>
            <a:endParaRPr lang="tr-TR" sz="1400" dirty="0"/>
          </a:p>
          <a:p>
            <a:pPr lvl="1">
              <a:buFont typeface="Arial" panose="020B0604020202020204" pitchFamily="34" charset="0"/>
              <a:buChar char="•"/>
            </a:pPr>
            <a:r>
              <a:rPr lang="en-AU" sz="1400" b="0" i="1" dirty="0"/>
              <a:t>Complete Instrument Installation works including supply of cables, cable </a:t>
            </a:r>
            <a:r>
              <a:rPr lang="en-AU" sz="1400" b="0" i="1" dirty="0" err="1"/>
              <a:t>trays,Conduits</a:t>
            </a:r>
            <a:r>
              <a:rPr lang="en-AU" sz="1400" b="0" i="1" dirty="0"/>
              <a:t> and junction boxes.</a:t>
            </a:r>
            <a:endParaRPr lang="tr-TR" sz="1400" dirty="0"/>
          </a:p>
          <a:p>
            <a:pPr lvl="1">
              <a:buFont typeface="Arial" panose="020B0604020202020204" pitchFamily="34" charset="0"/>
              <a:buChar char="•"/>
            </a:pPr>
            <a:r>
              <a:rPr lang="en-AU" sz="1400" b="0" i="1" dirty="0"/>
              <a:t>Complete Inspection and Test. (i.e. NDT, PWHT, HT, Blow-out)</a:t>
            </a:r>
            <a:endParaRPr lang="tr-TR" sz="1400"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39" y="1364499"/>
            <a:ext cx="3785062" cy="2520106"/>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991" y="3641816"/>
            <a:ext cx="2409901" cy="3004520"/>
          </a:xfrm>
          <a:prstGeom prst="rect">
            <a:avLst/>
          </a:prstGeom>
          <a:ln>
            <a:noFill/>
          </a:ln>
          <a:effectLst>
            <a:outerShdw blurRad="190500" algn="tl" rotWithShape="0">
              <a:srgbClr val="000000">
                <a:alpha val="70000"/>
              </a:srgbClr>
            </a:outerShdw>
          </a:effectLst>
        </p:spPr>
      </p:pic>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AU" altLang="tr-TR" sz="2400" b="1" dirty="0"/>
              <a:t>E</a:t>
            </a:r>
            <a:r>
              <a:rPr lang="tr-TR" altLang="tr-TR" sz="2400" b="1" dirty="0" err="1"/>
              <a:t>skişehir</a:t>
            </a:r>
            <a:r>
              <a:rPr lang="tr-TR" altLang="tr-TR" sz="2400" b="1" dirty="0"/>
              <a:t> </a:t>
            </a:r>
            <a:r>
              <a:rPr lang="tr-TR" altLang="tr-TR" sz="2400" b="1" dirty="0" err="1"/>
              <a:t>Industrial</a:t>
            </a:r>
            <a:r>
              <a:rPr lang="tr-TR" altLang="tr-TR" sz="2400" b="1" dirty="0"/>
              <a:t> </a:t>
            </a:r>
            <a:r>
              <a:rPr lang="tr-TR" altLang="tr-TR" sz="2400" b="1" dirty="0" err="1"/>
              <a:t>Power</a:t>
            </a:r>
            <a:r>
              <a:rPr lang="tr-TR" altLang="tr-TR" sz="2400" b="1" dirty="0"/>
              <a:t> CCPP</a:t>
            </a:r>
            <a:br>
              <a:rPr lang="tr-TR" altLang="tr-TR" sz="2400" b="1" dirty="0"/>
            </a:br>
            <a:r>
              <a:rPr lang="en-AU" altLang="tr-TR" sz="2400" b="1" dirty="0" err="1"/>
              <a:t>Eskişehir</a:t>
            </a:r>
            <a:r>
              <a:rPr lang="en-AU" altLang="tr-TR" sz="2400" b="1" dirty="0"/>
              <a:t> OSB ,TURKEY</a:t>
            </a:r>
            <a:endParaRPr lang="tr-TR" sz="2400" b="1" dirty="0"/>
          </a:p>
        </p:txBody>
      </p:sp>
    </p:spTree>
    <p:extLst>
      <p:ext uri="{BB962C8B-B14F-4D97-AF65-F5344CB8AC3E}">
        <p14:creationId xmlns:p14="http://schemas.microsoft.com/office/powerpoint/2010/main" val="1947831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up)">
                                      <p:cBhvr>
                                        <p:cTn id="15" dur="500"/>
                                        <p:tgtEl>
                                          <p:spTgt spid="4">
                                            <p:txEl>
                                              <p:pRg st="1" end="1"/>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up)">
                                      <p:cBhvr>
                                        <p:cTn id="18" dur="500"/>
                                        <p:tgtEl>
                                          <p:spTgt spid="4">
                                            <p:txEl>
                                              <p:pRg st="2" end="2"/>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wipe(up)">
                                      <p:cBhvr>
                                        <p:cTn id="21" dur="500"/>
                                        <p:tgtEl>
                                          <p:spTgt spid="4">
                                            <p:txEl>
                                              <p:pRg st="3" end="3"/>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wipe(up)">
                                      <p:cBhvr>
                                        <p:cTn id="24" dur="500"/>
                                        <p:tgtEl>
                                          <p:spTgt spid="4">
                                            <p:txEl>
                                              <p:pRg st="4" end="4"/>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up)">
                                      <p:cBhvr>
                                        <p:cTn id="27" dur="500"/>
                                        <p:tgtEl>
                                          <p:spTgt spid="4">
                                            <p:txEl>
                                              <p:pRg st="5" end="5"/>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wipe(up)">
                                      <p:cBhvr>
                                        <p:cTn id="30" dur="500"/>
                                        <p:tgtEl>
                                          <p:spTgt spid="4">
                                            <p:txEl>
                                              <p:pRg st="6" end="6"/>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wipe(up)">
                                      <p:cBhvr>
                                        <p:cTn id="33" dur="500"/>
                                        <p:tgtEl>
                                          <p:spTgt spid="4">
                                            <p:txEl>
                                              <p:pRg st="7" end="7"/>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4">
                                            <p:txEl>
                                              <p:pRg st="8" end="8"/>
                                            </p:txEl>
                                          </p:spTgt>
                                        </p:tgtEl>
                                        <p:attrNameLst>
                                          <p:attrName>style.visibility</p:attrName>
                                        </p:attrNameLst>
                                      </p:cBhvr>
                                      <p:to>
                                        <p:strVal val="visible"/>
                                      </p:to>
                                    </p:set>
                                    <p:animEffect transition="in" filter="wipe(up)">
                                      <p:cBhvr>
                                        <p:cTn id="36" dur="500"/>
                                        <p:tgtEl>
                                          <p:spTgt spid="4">
                                            <p:txEl>
                                              <p:pRg st="8" end="8"/>
                                            </p:tx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animEffect transition="in" filter="wipe(up)">
                                      <p:cBhvr>
                                        <p:cTn id="39" dur="500"/>
                                        <p:tgtEl>
                                          <p:spTgt spid="4">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0-#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4525" y="2399203"/>
            <a:ext cx="4329727" cy="2998298"/>
          </a:xfrm>
          <a:prstGeom prst="rect">
            <a:avLst/>
          </a:prstGeom>
          <a:ln>
            <a:noFill/>
          </a:ln>
          <a:effectLst>
            <a:outerShdw blurRad="190500" algn="tl" rotWithShape="0">
              <a:srgbClr val="000000">
                <a:alpha val="70000"/>
              </a:srgbClr>
            </a:outerShdw>
          </a:effectLst>
        </p:spPr>
      </p:pic>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AU" altLang="tr-TR" sz="2400" b="1" i="1" dirty="0"/>
              <a:t>TÜPRAŞ CCR &amp; ISOMERIZATION PLANT PROJECT</a:t>
            </a:r>
            <a:endParaRPr lang="tr-TR" altLang="tr-TR" sz="2400" b="1" i="1" dirty="0"/>
          </a:p>
          <a:p>
            <a:r>
              <a:rPr lang="en-AU" altLang="tr-TR" sz="2400" b="1" i="1" dirty="0" err="1"/>
              <a:t>Aliağa</a:t>
            </a:r>
            <a:r>
              <a:rPr lang="en-AU" altLang="tr-TR" sz="2400" b="1" i="1" dirty="0"/>
              <a:t>, İZMİR</a:t>
            </a:r>
            <a:r>
              <a:rPr lang="tr-TR" altLang="tr-TR" sz="2400" b="1" i="1" dirty="0"/>
              <a:t>, TURKEY</a:t>
            </a:r>
            <a:endParaRPr lang="en-US" altLang="tr-TR" sz="2400" b="1" i="1" dirty="0"/>
          </a:p>
        </p:txBody>
      </p:sp>
      <p:sp>
        <p:nvSpPr>
          <p:cNvPr id="5" name="İçerik Yer Tutucusu 2"/>
          <p:cNvSpPr>
            <a:spLocks noGrp="1"/>
          </p:cNvSpPr>
          <p:nvPr>
            <p:ph idx="1"/>
          </p:nvPr>
        </p:nvSpPr>
        <p:spPr>
          <a:xfrm>
            <a:off x="792152" y="1323970"/>
            <a:ext cx="7793048" cy="4628489"/>
          </a:xfrm>
        </p:spPr>
        <p:txBody>
          <a:bodyPr>
            <a:normAutofit/>
          </a:bodyPr>
          <a:lstStyle/>
          <a:p>
            <a:pPr>
              <a:buFont typeface="Wingdings" panose="05000000000000000000" pitchFamily="2" charset="2"/>
              <a:buChar char="q"/>
            </a:pPr>
            <a:r>
              <a:rPr lang="en-AU" sz="1400" b="1" dirty="0">
                <a:solidFill>
                  <a:srgbClr val="FFC000"/>
                </a:solidFill>
              </a:rPr>
              <a:t>Owner				:</a:t>
            </a:r>
            <a:r>
              <a:rPr lang="en-AU" sz="1400" dirty="0">
                <a:solidFill>
                  <a:srgbClr val="FFC000"/>
                </a:solidFill>
              </a:rPr>
              <a:t> </a:t>
            </a:r>
            <a:r>
              <a:rPr lang="en-AU" sz="1400" dirty="0"/>
              <a:t>TÜPRA</a:t>
            </a:r>
            <a:r>
              <a:rPr lang="tr-TR" sz="1400" dirty="0"/>
              <a:t>Ş</a:t>
            </a:r>
            <a:r>
              <a:rPr lang="en-AU" sz="1400" dirty="0"/>
              <a:t>,Turkish Petroleum Refineries Corp. İzmir Refinery</a:t>
            </a:r>
            <a:endParaRPr lang="tr-TR" sz="1400" dirty="0"/>
          </a:p>
          <a:p>
            <a:pPr>
              <a:buFont typeface="Wingdings" panose="05000000000000000000" pitchFamily="2" charset="2"/>
              <a:buChar char="q"/>
            </a:pPr>
            <a:r>
              <a:rPr lang="en-AU" sz="1400" b="1" dirty="0">
                <a:solidFill>
                  <a:srgbClr val="FFC000"/>
                </a:solidFill>
              </a:rPr>
              <a:t>Consultant			:</a:t>
            </a:r>
            <a:r>
              <a:rPr lang="en-AU" sz="1400" dirty="0">
                <a:solidFill>
                  <a:srgbClr val="FFC000"/>
                </a:solidFill>
              </a:rPr>
              <a:t> </a:t>
            </a:r>
            <a:r>
              <a:rPr lang="en-AU" sz="1400" dirty="0"/>
              <a:t>Foster Wheeler </a:t>
            </a:r>
            <a:r>
              <a:rPr lang="en-AU" sz="1400" dirty="0" err="1"/>
              <a:t>Italiana</a:t>
            </a:r>
            <a:endParaRPr lang="tr-TR" sz="1400" dirty="0"/>
          </a:p>
          <a:p>
            <a:pPr>
              <a:buFont typeface="Wingdings" panose="05000000000000000000" pitchFamily="2" charset="2"/>
              <a:buChar char="q"/>
            </a:pPr>
            <a:r>
              <a:rPr lang="en-AU" sz="1400" b="1" dirty="0">
                <a:solidFill>
                  <a:srgbClr val="FFC000"/>
                </a:solidFill>
              </a:rPr>
              <a:t>Main Contractor		:</a:t>
            </a:r>
            <a:r>
              <a:rPr lang="en-AU" sz="1400" dirty="0">
                <a:solidFill>
                  <a:srgbClr val="FFC000"/>
                </a:solidFill>
              </a:rPr>
              <a:t> </a:t>
            </a:r>
            <a:r>
              <a:rPr lang="en-AU" sz="1400" dirty="0"/>
              <a:t>GAMA Industrial Plants Manufacturing and Erection Corp.</a:t>
            </a:r>
            <a:endParaRPr lang="tr-TR" sz="1400" dirty="0"/>
          </a:p>
          <a:p>
            <a:pPr>
              <a:buFont typeface="Wingdings" panose="05000000000000000000" pitchFamily="2" charset="2"/>
              <a:buChar char="q"/>
            </a:pPr>
            <a:r>
              <a:rPr lang="en-AU" sz="1400" b="1" dirty="0">
                <a:solidFill>
                  <a:srgbClr val="FFC000"/>
                </a:solidFill>
              </a:rPr>
              <a:t>Subcontractor		:</a:t>
            </a:r>
            <a:r>
              <a:rPr lang="en-AU" sz="1400" dirty="0">
                <a:solidFill>
                  <a:srgbClr val="FFC000"/>
                </a:solidFill>
              </a:rPr>
              <a:t> </a:t>
            </a:r>
            <a:r>
              <a:rPr lang="en-AU" sz="1400" dirty="0"/>
              <a:t>EPRO Power and Industrial Plants Inc.	</a:t>
            </a:r>
            <a:endParaRPr lang="tr-TR" sz="1400" dirty="0"/>
          </a:p>
          <a:p>
            <a:pPr>
              <a:buFont typeface="Wingdings" panose="05000000000000000000" pitchFamily="2" charset="2"/>
              <a:buChar char="q"/>
            </a:pPr>
            <a:r>
              <a:rPr lang="en-AU" sz="1400" b="1" dirty="0">
                <a:solidFill>
                  <a:srgbClr val="FFC000"/>
                </a:solidFill>
              </a:rPr>
              <a:t>Date of Completion	:</a:t>
            </a:r>
            <a:r>
              <a:rPr lang="en-AU" sz="1400" dirty="0">
                <a:solidFill>
                  <a:srgbClr val="FFC000"/>
                </a:solidFill>
              </a:rPr>
              <a:t> </a:t>
            </a:r>
            <a:r>
              <a:rPr lang="en-AU" sz="1400" dirty="0"/>
              <a:t>September 2000</a:t>
            </a:r>
            <a:endParaRPr lang="tr-TR" sz="1400" dirty="0"/>
          </a:p>
          <a:p>
            <a:pPr>
              <a:buFont typeface="Wingdings" panose="05000000000000000000" pitchFamily="2" charset="2"/>
              <a:buChar char="q"/>
            </a:pPr>
            <a:r>
              <a:rPr lang="en-AU" sz="1400" b="1" dirty="0">
                <a:solidFill>
                  <a:srgbClr val="FFC000"/>
                </a:solidFill>
              </a:rPr>
              <a:t>Description of work :</a:t>
            </a:r>
            <a:r>
              <a:rPr lang="en-AU" sz="1400" dirty="0">
                <a:solidFill>
                  <a:srgbClr val="FFC000"/>
                </a:solidFill>
              </a:rPr>
              <a:t> </a:t>
            </a:r>
          </a:p>
          <a:p>
            <a:pPr marL="457200" lvl="1" indent="0">
              <a:buNone/>
            </a:pPr>
            <a:r>
              <a:rPr lang="en-AU" sz="1400" dirty="0"/>
              <a:t>- CCR &amp; Isomerization Plant project, Spool Fabrication </a:t>
            </a:r>
            <a:r>
              <a:rPr lang="tr-TR" sz="1400" dirty="0"/>
              <a:t>&amp; </a:t>
            </a:r>
          </a:p>
          <a:p>
            <a:pPr marL="457200" lvl="1" indent="0">
              <a:buNone/>
            </a:pPr>
            <a:r>
              <a:rPr lang="en-AU" sz="1400" dirty="0"/>
              <a:t>Erection works of Underground and Aboveground</a:t>
            </a:r>
            <a:r>
              <a:rPr lang="tr-TR" sz="1400" dirty="0"/>
              <a:t> </a:t>
            </a:r>
            <a:r>
              <a:rPr lang="en-AU" sz="1400" dirty="0"/>
              <a:t>Pipe Lines including;</a:t>
            </a:r>
            <a:endParaRPr lang="tr-TR" sz="1400" dirty="0"/>
          </a:p>
          <a:p>
            <a:pPr marL="457200" lvl="1" indent="0">
              <a:buNone/>
            </a:pPr>
            <a:r>
              <a:rPr lang="en-AU" sz="1400" i="1" dirty="0"/>
              <a:t>- 645 tons On site Aboveground Piping Erection </a:t>
            </a:r>
            <a:endParaRPr lang="tr-TR" sz="1400" i="1" dirty="0"/>
          </a:p>
          <a:p>
            <a:pPr marL="457200" lvl="1" indent="0">
              <a:buNone/>
            </a:pPr>
            <a:r>
              <a:rPr lang="en-AU" sz="1400" i="1" dirty="0"/>
              <a:t>- 285 tons Off site Aboveground Piping Erection</a:t>
            </a:r>
            <a:endParaRPr lang="tr-TR" sz="1400" i="1" dirty="0"/>
          </a:p>
          <a:p>
            <a:pPr marL="457200" lvl="1" indent="0">
              <a:buNone/>
            </a:pPr>
            <a:r>
              <a:rPr lang="en-AU" sz="1400" i="1" dirty="0"/>
              <a:t>- 215 tons On site Underground Piping fabrication and Erection</a:t>
            </a:r>
            <a:endParaRPr lang="tr-TR" sz="1400" i="1" dirty="0"/>
          </a:p>
          <a:p>
            <a:pPr marL="457200" lvl="1" indent="0">
              <a:buNone/>
            </a:pPr>
            <a:r>
              <a:rPr lang="en-AU" sz="1400" i="1" dirty="0"/>
              <a:t>- 100 tons Pipe Support Fabrication and Erection</a:t>
            </a:r>
            <a:endParaRPr lang="tr-TR" sz="1400" dirty="0"/>
          </a:p>
        </p:txBody>
      </p:sp>
    </p:spTree>
    <p:extLst>
      <p:ext uri="{BB962C8B-B14F-4D97-AF65-F5344CB8AC3E}">
        <p14:creationId xmlns:p14="http://schemas.microsoft.com/office/powerpoint/2010/main" val="1301385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up)">
                                      <p:cBhvr>
                                        <p:cTn id="15" dur="500"/>
                                        <p:tgtEl>
                                          <p:spTgt spid="5">
                                            <p:txEl>
                                              <p:pRg st="1" end="1"/>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up)">
                                      <p:cBhvr>
                                        <p:cTn id="18" dur="500"/>
                                        <p:tgtEl>
                                          <p:spTgt spid="5">
                                            <p:txEl>
                                              <p:pRg st="2" end="2"/>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up)">
                                      <p:cBhvr>
                                        <p:cTn id="21" dur="500"/>
                                        <p:tgtEl>
                                          <p:spTgt spid="5">
                                            <p:txEl>
                                              <p:pRg st="3" end="3"/>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wipe(up)">
                                      <p:cBhvr>
                                        <p:cTn id="24" dur="500"/>
                                        <p:tgtEl>
                                          <p:spTgt spid="5">
                                            <p:txEl>
                                              <p:pRg st="4" end="4"/>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up)">
                                      <p:cBhvr>
                                        <p:cTn id="27" dur="500"/>
                                        <p:tgtEl>
                                          <p:spTgt spid="5">
                                            <p:txEl>
                                              <p:pRg st="5" end="5"/>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wipe(up)">
                                      <p:cBhvr>
                                        <p:cTn id="30" dur="500"/>
                                        <p:tgtEl>
                                          <p:spTgt spid="5">
                                            <p:txEl>
                                              <p:pRg st="6" end="6"/>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wipe(up)">
                                      <p:cBhvr>
                                        <p:cTn id="33" dur="500"/>
                                        <p:tgtEl>
                                          <p:spTgt spid="5">
                                            <p:txEl>
                                              <p:pRg st="7" end="7"/>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wipe(up)">
                                      <p:cBhvr>
                                        <p:cTn id="36" dur="500"/>
                                        <p:tgtEl>
                                          <p:spTgt spid="5">
                                            <p:txEl>
                                              <p:pRg st="8" end="8"/>
                                            </p:tx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wipe(up)">
                                      <p:cBhvr>
                                        <p:cTn id="39" dur="500"/>
                                        <p:tgtEl>
                                          <p:spTgt spid="5">
                                            <p:txEl>
                                              <p:pRg st="9" end="9"/>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wipe(up)">
                                      <p:cBhvr>
                                        <p:cTn id="42" dur="500"/>
                                        <p:tgtEl>
                                          <p:spTgt spid="5">
                                            <p:txEl>
                                              <p:pRg st="10" end="10"/>
                                            </p:tx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5">
                                            <p:txEl>
                                              <p:pRg st="11" end="11"/>
                                            </p:txEl>
                                          </p:spTgt>
                                        </p:tgtEl>
                                        <p:attrNameLst>
                                          <p:attrName>style.visibility</p:attrName>
                                        </p:attrNameLst>
                                      </p:cBhvr>
                                      <p:to>
                                        <p:strVal val="visible"/>
                                      </p:to>
                                    </p:set>
                                    <p:animEffect transition="in" filter="wipe(up)">
                                      <p:cBhvr>
                                        <p:cTn id="45" dur="500"/>
                                        <p:tgtEl>
                                          <p:spTgt spid="5">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ppt_x"/>
                                          </p:val>
                                        </p:tav>
                                        <p:tav tm="100000">
                                          <p:val>
                                            <p:strVal val="#ppt_x"/>
                                          </p:val>
                                        </p:tav>
                                      </p:tavLst>
                                    </p:anim>
                                    <p:anim calcmode="lin" valueType="num">
                                      <p:cBhvr additive="base">
                                        <p:cTn id="5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7860" t="3307" r="2688" b="5895"/>
          <a:stretch/>
        </p:blipFill>
        <p:spPr>
          <a:xfrm>
            <a:off x="7858059" y="2843151"/>
            <a:ext cx="3765251" cy="2675543"/>
          </a:xfrm>
          <a:prstGeom prst="rect">
            <a:avLst/>
          </a:prstGeom>
          <a:ln>
            <a:noFill/>
          </a:ln>
          <a:effectLst>
            <a:outerShdw blurRad="190500" algn="tl" rotWithShape="0">
              <a:srgbClr val="000000">
                <a:alpha val="70000"/>
              </a:srgbClr>
            </a:outerShdw>
          </a:effectLst>
        </p:spPr>
      </p:pic>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AU" altLang="tr-TR" sz="2400" b="1" i="1" dirty="0"/>
              <a:t>TOMSKNEFT </a:t>
            </a:r>
            <a:r>
              <a:rPr lang="tr-TR" altLang="tr-TR" sz="2400" b="1" i="1" dirty="0"/>
              <a:t>GCS</a:t>
            </a:r>
            <a:r>
              <a:rPr lang="en-AU" altLang="tr-TR" sz="2400" b="1" i="1" dirty="0"/>
              <a:t> </a:t>
            </a:r>
            <a:br>
              <a:rPr lang="tr-TR" altLang="tr-TR" sz="2400" b="1" i="1" dirty="0"/>
            </a:br>
            <a:r>
              <a:rPr lang="en-AU" altLang="tr-TR" sz="2400" b="1" i="1" dirty="0" err="1"/>
              <a:t>Leuginetskoye</a:t>
            </a:r>
            <a:r>
              <a:rPr lang="en-AU" altLang="tr-TR" sz="2400" b="1" i="1" dirty="0"/>
              <a:t>,</a:t>
            </a:r>
            <a:r>
              <a:rPr lang="tr-TR" altLang="tr-TR" sz="2400" b="1" i="1" dirty="0"/>
              <a:t> </a:t>
            </a:r>
            <a:r>
              <a:rPr lang="en-AU" altLang="tr-TR" sz="2400" b="1" i="1" dirty="0"/>
              <a:t>Western Siberia, RUSSIAN</a:t>
            </a:r>
            <a:endParaRPr lang="tr-TR" sz="2400" b="1" i="1" dirty="0"/>
          </a:p>
        </p:txBody>
      </p:sp>
      <p:sp>
        <p:nvSpPr>
          <p:cNvPr id="3" name="İçerik Yer Tutucusu 2"/>
          <p:cNvSpPr>
            <a:spLocks noGrp="1"/>
          </p:cNvSpPr>
          <p:nvPr>
            <p:ph idx="1"/>
          </p:nvPr>
        </p:nvSpPr>
        <p:spPr>
          <a:xfrm>
            <a:off x="792152" y="1184813"/>
            <a:ext cx="9837748" cy="578901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buFont typeface="Wingdings" panose="05000000000000000000" pitchFamily="2" charset="2"/>
              <a:buChar char="q"/>
            </a:pPr>
            <a:r>
              <a:rPr lang="en-AU" sz="1400" b="1" dirty="0">
                <a:solidFill>
                  <a:srgbClr val="FFC000"/>
                </a:solidFill>
              </a:rPr>
              <a:t>Owner				:</a:t>
            </a:r>
            <a:r>
              <a:rPr lang="en-AU" sz="1400" dirty="0">
                <a:solidFill>
                  <a:srgbClr val="FFC000"/>
                </a:solidFill>
              </a:rPr>
              <a:t> </a:t>
            </a:r>
            <a:r>
              <a:rPr lang="en-AU" sz="1400" dirty="0"/>
              <a:t>OAO TOMSKNEFT VNC        </a:t>
            </a:r>
            <a:endParaRPr lang="tr-TR" sz="1400" dirty="0"/>
          </a:p>
          <a:p>
            <a:pPr>
              <a:buFont typeface="Wingdings" panose="05000000000000000000" pitchFamily="2" charset="2"/>
              <a:buChar char="q"/>
            </a:pPr>
            <a:r>
              <a:rPr lang="en-AU" sz="1400" b="1" dirty="0">
                <a:solidFill>
                  <a:srgbClr val="FFC000"/>
                </a:solidFill>
              </a:rPr>
              <a:t>Main Contractor		:</a:t>
            </a:r>
            <a:r>
              <a:rPr lang="en-AU" sz="1400" dirty="0">
                <a:solidFill>
                  <a:srgbClr val="FFC000"/>
                </a:solidFill>
              </a:rPr>
              <a:t> </a:t>
            </a:r>
            <a:r>
              <a:rPr lang="en-AU" sz="1400" dirty="0"/>
              <a:t>Bateman International B.V, GAMA Industrial Plants</a:t>
            </a:r>
            <a:r>
              <a:rPr lang="tr-TR" sz="1400" dirty="0"/>
              <a:t> </a:t>
            </a:r>
            <a:r>
              <a:rPr lang="en-AU" sz="1400" dirty="0"/>
              <a:t>Manufacturing &amp; Erection Corp.</a:t>
            </a:r>
            <a:endParaRPr lang="tr-TR" sz="1400" dirty="0"/>
          </a:p>
          <a:p>
            <a:pPr>
              <a:buFont typeface="Wingdings" panose="05000000000000000000" pitchFamily="2" charset="2"/>
              <a:buChar char="q"/>
            </a:pPr>
            <a:r>
              <a:rPr lang="en-AU" sz="1400" b="1" dirty="0">
                <a:solidFill>
                  <a:srgbClr val="FFC000"/>
                </a:solidFill>
              </a:rPr>
              <a:t>Subcontractor		:</a:t>
            </a:r>
            <a:r>
              <a:rPr lang="en-AU" sz="1400" dirty="0">
                <a:solidFill>
                  <a:srgbClr val="FFC000"/>
                </a:solidFill>
              </a:rPr>
              <a:t> </a:t>
            </a:r>
            <a:r>
              <a:rPr lang="en-AU" sz="1400" dirty="0"/>
              <a:t>EPRO Power and Industrial Plants Inc.  </a:t>
            </a:r>
            <a:endParaRPr lang="tr-TR" sz="1400" dirty="0"/>
          </a:p>
          <a:p>
            <a:pPr>
              <a:buFont typeface="Wingdings" panose="05000000000000000000" pitchFamily="2" charset="2"/>
              <a:buChar char="q"/>
            </a:pPr>
            <a:r>
              <a:rPr lang="en-AU" sz="1400" b="1" dirty="0">
                <a:solidFill>
                  <a:srgbClr val="FFC000"/>
                </a:solidFill>
              </a:rPr>
              <a:t>Date of Completion	:</a:t>
            </a:r>
            <a:r>
              <a:rPr lang="en-AU" sz="1400" dirty="0">
                <a:solidFill>
                  <a:srgbClr val="FFC000"/>
                </a:solidFill>
              </a:rPr>
              <a:t> </a:t>
            </a:r>
            <a:r>
              <a:rPr lang="en-AU" sz="1400" dirty="0"/>
              <a:t>November  1998</a:t>
            </a:r>
            <a:endParaRPr lang="tr-TR" sz="1400" dirty="0"/>
          </a:p>
          <a:p>
            <a:pPr>
              <a:buFont typeface="Wingdings" panose="05000000000000000000" pitchFamily="2" charset="2"/>
              <a:buChar char="q"/>
            </a:pPr>
            <a:r>
              <a:rPr lang="en-AU" sz="1400" b="1" dirty="0">
                <a:solidFill>
                  <a:srgbClr val="FFC000"/>
                </a:solidFill>
              </a:rPr>
              <a:t>Description of work	:</a:t>
            </a:r>
            <a:r>
              <a:rPr lang="en-AU" sz="1400" dirty="0">
                <a:solidFill>
                  <a:srgbClr val="FFC000"/>
                </a:solidFill>
              </a:rPr>
              <a:t> </a:t>
            </a:r>
            <a:r>
              <a:rPr lang="en-AU" sz="1400" dirty="0"/>
              <a:t>Complete Electrical and Instrumentation Installation Works of Main Compressor Station and Booster Compressor Station</a:t>
            </a:r>
            <a:r>
              <a:rPr lang="tr-TR" sz="1400" dirty="0"/>
              <a:t> i</a:t>
            </a:r>
            <a:r>
              <a:rPr lang="en-AU" sz="1400" dirty="0" err="1"/>
              <a:t>ncluding</a:t>
            </a:r>
            <a:r>
              <a:rPr lang="en-AU" sz="1400" dirty="0"/>
              <a:t>; </a:t>
            </a:r>
            <a:endParaRPr lang="en-US" sz="1400" dirty="0"/>
          </a:p>
          <a:p>
            <a:pPr marL="0" indent="0">
              <a:buNone/>
            </a:pPr>
            <a:r>
              <a:rPr lang="en-AU" sz="1400" i="1" dirty="0"/>
              <a:t>	- 6 no.  Power Transformers and Diesel Generators.</a:t>
            </a:r>
            <a:endParaRPr lang="tr-TR" sz="1400" dirty="0"/>
          </a:p>
          <a:p>
            <a:pPr marL="457200" lvl="1" indent="0" algn="just">
              <a:buNone/>
            </a:pPr>
            <a:r>
              <a:rPr lang="en-AU" sz="1400" i="1" dirty="0"/>
              <a:t>- 134 no.  MV,LV Switchgears and MCC’s and HT panels.</a:t>
            </a:r>
            <a:endParaRPr lang="tr-TR" sz="1400" i="1" dirty="0"/>
          </a:p>
          <a:p>
            <a:pPr marL="457200" lvl="1" indent="0" algn="just">
              <a:buNone/>
            </a:pPr>
            <a:r>
              <a:rPr lang="en-AU" sz="1400" i="1" dirty="0"/>
              <a:t>- 1315 no.  Lighting Fixtures including Poles, Supports and Accessories.</a:t>
            </a:r>
            <a:endParaRPr lang="tr-TR" sz="1400" dirty="0"/>
          </a:p>
          <a:p>
            <a:pPr marL="457200" lvl="1" indent="0" algn="just">
              <a:buNone/>
            </a:pPr>
            <a:r>
              <a:rPr lang="en-AU" sz="1400" i="1" dirty="0"/>
              <a:t>- 262 km. Power &amp; Control and Instrument Cables including Terminations.</a:t>
            </a:r>
            <a:endParaRPr lang="tr-TR" sz="1400" dirty="0"/>
          </a:p>
          <a:p>
            <a:pPr marL="457200" lvl="1" indent="0" algn="just">
              <a:buNone/>
            </a:pPr>
            <a:r>
              <a:rPr lang="en-AU" sz="1400" i="1" dirty="0"/>
              <a:t>- 22 km. Heat Tracing Cables and complete HT Systems.</a:t>
            </a:r>
            <a:endParaRPr lang="tr-TR" sz="1400" dirty="0"/>
          </a:p>
          <a:p>
            <a:pPr marL="457200" lvl="1" indent="0" algn="just">
              <a:buNone/>
            </a:pPr>
            <a:r>
              <a:rPr lang="en-AU" sz="1400" i="1" dirty="0"/>
              <a:t>- 25 km. Cable Ladders, Trays and Conduits.</a:t>
            </a:r>
            <a:endParaRPr lang="tr-TR" sz="1400" dirty="0"/>
          </a:p>
          <a:p>
            <a:pPr marL="457200" lvl="1" indent="0" algn="just">
              <a:buNone/>
            </a:pPr>
            <a:r>
              <a:rPr lang="en-AU" sz="1400" i="1" dirty="0"/>
              <a:t>- 3120 no.  Field Instruments including Calibration and Loop Checks.</a:t>
            </a:r>
            <a:endParaRPr lang="tr-TR" sz="1400" dirty="0"/>
          </a:p>
          <a:p>
            <a:pPr marL="457200" lvl="1" indent="0" algn="just">
              <a:buNone/>
            </a:pPr>
            <a:r>
              <a:rPr lang="en-AU" sz="1400" i="1" dirty="0"/>
              <a:t>- 8 km. Instrument Impulse </a:t>
            </a:r>
            <a:r>
              <a:rPr lang="en-AU" sz="1400" i="1" dirty="0" err="1"/>
              <a:t>Pipin</a:t>
            </a:r>
            <a:r>
              <a:rPr lang="tr-TR" sz="1400" i="1" dirty="0"/>
              <a:t>g &amp; </a:t>
            </a:r>
            <a:r>
              <a:rPr lang="en-AU" sz="1400" i="1" dirty="0"/>
              <a:t>30 no. Instrument Panels (DCS &amp; ESD Systems).</a:t>
            </a:r>
            <a:endParaRPr lang="tr-TR" sz="1400" i="1" dirty="0"/>
          </a:p>
          <a:p>
            <a:pPr marL="457200" lvl="1" indent="0" algn="just">
              <a:buNone/>
            </a:pPr>
            <a:r>
              <a:rPr lang="en-AU" sz="1400" i="1" dirty="0"/>
              <a:t>- UPS, Power Metering and Monitoring Systems, Complete Lightning Protection &amp; Grounding Systems.</a:t>
            </a:r>
            <a:endParaRPr lang="tr-TR" sz="1400" dirty="0"/>
          </a:p>
          <a:p>
            <a:pPr marL="457200" lvl="1" indent="0" algn="just">
              <a:buNone/>
            </a:pPr>
            <a:r>
              <a:rPr lang="en-AU" sz="1400" i="1" dirty="0"/>
              <a:t>- Fire &amp; Gas Detection Systems, Telephone &amp; Communication Systems.</a:t>
            </a:r>
            <a:endParaRPr lang="tr-TR" sz="1400" dirty="0"/>
          </a:p>
        </p:txBody>
      </p:sp>
    </p:spTree>
    <p:extLst>
      <p:ext uri="{BB962C8B-B14F-4D97-AF65-F5344CB8AC3E}">
        <p14:creationId xmlns:p14="http://schemas.microsoft.com/office/powerpoint/2010/main" val="848175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
                                        <p:tgtEl>
                                          <p:spTgt spid="3">
                                            <p:txEl>
                                              <p:pRg st="1" end="1"/>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500"/>
                                        <p:tgtEl>
                                          <p:spTgt spid="3">
                                            <p:txEl>
                                              <p:pRg st="2" end="2"/>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up)">
                                      <p:cBhvr>
                                        <p:cTn id="21" dur="500"/>
                                        <p:tgtEl>
                                          <p:spTgt spid="3">
                                            <p:txEl>
                                              <p:pRg st="3" end="3"/>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up)">
                                      <p:cBhvr>
                                        <p:cTn id="24" dur="500"/>
                                        <p:tgtEl>
                                          <p:spTgt spid="3">
                                            <p:txEl>
                                              <p:pRg st="4" end="4"/>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up)">
                                      <p:cBhvr>
                                        <p:cTn id="30" dur="500"/>
                                        <p:tgtEl>
                                          <p:spTgt spid="3">
                                            <p:txEl>
                                              <p:pRg st="6" end="6"/>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up)">
                                      <p:cBhvr>
                                        <p:cTn id="33" dur="500"/>
                                        <p:tgtEl>
                                          <p:spTgt spid="3">
                                            <p:txEl>
                                              <p:pRg st="7" end="7"/>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wipe(up)">
                                      <p:cBhvr>
                                        <p:cTn id="36" dur="500"/>
                                        <p:tgtEl>
                                          <p:spTgt spid="3">
                                            <p:txEl>
                                              <p:pRg st="8" end="8"/>
                                            </p:tx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wipe(up)">
                                      <p:cBhvr>
                                        <p:cTn id="39" dur="500"/>
                                        <p:tgtEl>
                                          <p:spTgt spid="3">
                                            <p:txEl>
                                              <p:pRg st="9" end="9"/>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wipe(up)">
                                      <p:cBhvr>
                                        <p:cTn id="42" dur="500"/>
                                        <p:tgtEl>
                                          <p:spTgt spid="3">
                                            <p:txEl>
                                              <p:pRg st="10" end="10"/>
                                            </p:tx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wipe(up)">
                                      <p:cBhvr>
                                        <p:cTn id="45" dur="500"/>
                                        <p:tgtEl>
                                          <p:spTgt spid="3">
                                            <p:txEl>
                                              <p:pRg st="11" end="11"/>
                                            </p:txEl>
                                          </p:spTgt>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wipe(up)">
                                      <p:cBhvr>
                                        <p:cTn id="48" dur="500"/>
                                        <p:tgtEl>
                                          <p:spTgt spid="3">
                                            <p:txEl>
                                              <p:pRg st="12" end="12"/>
                                            </p:txEl>
                                          </p:spTgt>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wipe(up)">
                                      <p:cBhvr>
                                        <p:cTn id="51" dur="500"/>
                                        <p:tgtEl>
                                          <p:spTgt spid="3">
                                            <p:txEl>
                                              <p:pRg st="13" end="13"/>
                                            </p:txEl>
                                          </p:spTgt>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3">
                                            <p:txEl>
                                              <p:pRg st="14" end="14"/>
                                            </p:txEl>
                                          </p:spTgt>
                                        </p:tgtEl>
                                        <p:attrNameLst>
                                          <p:attrName>style.visibility</p:attrName>
                                        </p:attrNameLst>
                                      </p:cBhvr>
                                      <p:to>
                                        <p:strVal val="visible"/>
                                      </p:to>
                                    </p:set>
                                    <p:animEffect transition="in" filter="wipe(up)">
                                      <p:cBhvr>
                                        <p:cTn id="54" dur="500"/>
                                        <p:tgtEl>
                                          <p:spTgt spid="3">
                                            <p:txEl>
                                              <p:pRg st="14" end="1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anim calcmode="lin" valueType="num">
                                      <p:cBhvr>
                                        <p:cTn id="60" dur="1000" fill="hold"/>
                                        <p:tgtEl>
                                          <p:spTgt spid="5"/>
                                        </p:tgtEl>
                                        <p:attrNameLst>
                                          <p:attrName>ppt_x</p:attrName>
                                        </p:attrNameLst>
                                      </p:cBhvr>
                                      <p:tavLst>
                                        <p:tav tm="0">
                                          <p:val>
                                            <p:strVal val="#ppt_x"/>
                                          </p:val>
                                        </p:tav>
                                        <p:tav tm="100000">
                                          <p:val>
                                            <p:strVal val="#ppt_x"/>
                                          </p:val>
                                        </p:tav>
                                      </p:tavLst>
                                    </p:anim>
                                    <p:anim calcmode="lin" valueType="num">
                                      <p:cBhvr>
                                        <p:cTn id="6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284" y="2709092"/>
            <a:ext cx="5175047" cy="3409916"/>
          </a:xfrm>
          <a:prstGeom prst="rect">
            <a:avLst/>
          </a:prstGeom>
          <a:ln>
            <a:noFill/>
          </a:ln>
          <a:effectLst>
            <a:outerShdw blurRad="190500" algn="tl" rotWithShape="0">
              <a:srgbClr val="000000">
                <a:alpha val="70000"/>
              </a:srgbClr>
            </a:outerShdw>
          </a:effectLst>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46" y="758271"/>
            <a:ext cx="5138263" cy="30803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194562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a:extLst>
              <a:ext uri="{FF2B5EF4-FFF2-40B4-BE49-F238E27FC236}">
                <a16:creationId xmlns:a16="http://schemas.microsoft.com/office/drawing/2014/main" id="{B706F133-CF1F-42CE-8788-49260B287E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16250" y="3011484"/>
            <a:ext cx="2548656" cy="1587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AU" altLang="tr-TR" sz="2400" b="1" i="1" dirty="0"/>
              <a:t>ÇAYELİ COPPER WORKS INC. PASTEFILL PLANT – </a:t>
            </a:r>
            <a:r>
              <a:rPr lang="en-AU" altLang="tr-TR" sz="2400" b="1" i="1" dirty="0" err="1"/>
              <a:t>Rize</a:t>
            </a:r>
            <a:r>
              <a:rPr lang="en-AU" altLang="tr-TR" sz="2400" b="1" i="1" dirty="0"/>
              <a:t>, TURKEY</a:t>
            </a:r>
            <a:endParaRPr lang="tr-TR" sz="2400" b="1" i="1" dirty="0"/>
          </a:p>
        </p:txBody>
      </p:sp>
      <p:sp>
        <p:nvSpPr>
          <p:cNvPr id="7" name="İçerik Yer Tutucusu 2">
            <a:extLst>
              <a:ext uri="{FF2B5EF4-FFF2-40B4-BE49-F238E27FC236}">
                <a16:creationId xmlns:a16="http://schemas.microsoft.com/office/drawing/2014/main" id="{B67B86F6-5437-4971-9C43-6FC180FAF130}"/>
              </a:ext>
            </a:extLst>
          </p:cNvPr>
          <p:cNvSpPr txBox="1">
            <a:spLocks/>
          </p:cNvSpPr>
          <p:nvPr/>
        </p:nvSpPr>
        <p:spPr>
          <a:xfrm>
            <a:off x="792152" y="1208084"/>
            <a:ext cx="5634047" cy="4951416"/>
          </a:xfrm>
          <a:prstGeom prst="rect">
            <a:avLst/>
          </a:prstGeom>
        </p:spPr>
        <p:txBody>
          <a:bodyPr vert="horz" lIns="91440" tIns="45720" rIns="91440" bIns="45720" rtlCol="0">
            <a:normAutofit/>
          </a:bodyPr>
          <a:lstStyle>
            <a:defPPr>
              <a:defRPr lang="tr-TR"/>
            </a:defPPr>
            <a:lvl1pPr marL="342900" indent="-342900" defTabSz="457200">
              <a:spcBef>
                <a:spcPts val="1000"/>
              </a:spcBef>
              <a:spcAft>
                <a:spcPts val="0"/>
              </a:spcAft>
              <a:buClr>
                <a:schemeClr val="bg2">
                  <a:lumMod val="40000"/>
                  <a:lumOff val="60000"/>
                </a:schemeClr>
              </a:buClr>
              <a:buSzPct val="80000"/>
              <a:buFont typeface="Wingdings 3" charset="2"/>
              <a:buChar char=""/>
              <a:defRPr sz="1600" b="1" i="0">
                <a:latin typeface="+mj-lt"/>
                <a:ea typeface="+mj-ea"/>
                <a:cs typeface="+mj-cs"/>
              </a:defRPr>
            </a:lvl1pPr>
            <a:lvl2pPr marL="742950" indent="-285750" defTabSz="457200">
              <a:spcBef>
                <a:spcPts val="1000"/>
              </a:spcBef>
              <a:spcAft>
                <a:spcPts val="0"/>
              </a:spcAft>
              <a:buClr>
                <a:schemeClr val="bg2">
                  <a:lumMod val="40000"/>
                  <a:lumOff val="60000"/>
                </a:schemeClr>
              </a:buClr>
              <a:buSzPct val="80000"/>
              <a:buFont typeface="Wingdings 3" charset="2"/>
              <a:buChar char=""/>
              <a:defRPr b="0" i="0">
                <a:latin typeface="+mj-lt"/>
                <a:ea typeface="+mj-ea"/>
                <a:cs typeface="+mj-cs"/>
              </a:defRPr>
            </a:lvl2pPr>
            <a:lvl3pPr marL="1143000" indent="-228600" defTabSz="457200">
              <a:spcBef>
                <a:spcPts val="1000"/>
              </a:spcBef>
              <a:spcAft>
                <a:spcPts val="0"/>
              </a:spcAft>
              <a:buClr>
                <a:schemeClr val="bg2">
                  <a:lumMod val="40000"/>
                  <a:lumOff val="60000"/>
                </a:schemeClr>
              </a:buClr>
              <a:buSzPct val="80000"/>
              <a:buFont typeface="Wingdings 3" charset="2"/>
              <a:buChar char=""/>
              <a:defRPr sz="1600" b="0" i="0">
                <a:latin typeface="+mj-lt"/>
                <a:ea typeface="+mj-ea"/>
                <a:cs typeface="+mj-cs"/>
              </a:defRPr>
            </a:lvl3pPr>
            <a:lvl4pPr marL="1600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4pPr>
            <a:lvl5pPr marL="20574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5pPr>
            <a:lvl6pPr marL="2506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6pPr>
            <a:lvl7pPr marL="29718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7pPr>
            <a:lvl8pPr marL="3429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8pPr>
            <a:lvl9pPr marL="3886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9pPr>
          </a:lstStyle>
          <a:p>
            <a:pPr>
              <a:buFont typeface="Wingdings" panose="05000000000000000000" pitchFamily="2" charset="2"/>
              <a:buChar char="q"/>
            </a:pPr>
            <a:r>
              <a:rPr lang="tr-TR" sz="1400" dirty="0">
                <a:solidFill>
                  <a:srgbClr val="FFC000"/>
                </a:solidFill>
              </a:rPr>
              <a:t>Owner</a:t>
            </a:r>
            <a:r>
              <a:rPr lang="en-US" sz="1400" dirty="0">
                <a:solidFill>
                  <a:srgbClr val="FFC000"/>
                </a:solidFill>
              </a:rPr>
              <a:t>			</a:t>
            </a:r>
            <a:r>
              <a:rPr lang="tr-TR" sz="1400" dirty="0">
                <a:solidFill>
                  <a:srgbClr val="FFC000"/>
                </a:solidFill>
              </a:rPr>
              <a:t>: </a:t>
            </a:r>
            <a:r>
              <a:rPr lang="en-AU" altLang="tr-TR" sz="1400" b="0" dirty="0" err="1">
                <a:ln/>
              </a:rPr>
              <a:t>Çayeli</a:t>
            </a:r>
            <a:r>
              <a:rPr lang="en-AU" altLang="tr-TR" sz="1400" b="0" dirty="0">
                <a:ln/>
              </a:rPr>
              <a:t> Copper Works Inc. </a:t>
            </a:r>
            <a:endParaRPr lang="tr-TR" sz="1400" b="0" dirty="0"/>
          </a:p>
          <a:p>
            <a:pPr>
              <a:buFont typeface="Wingdings" panose="05000000000000000000" pitchFamily="2" charset="2"/>
              <a:buChar char="q"/>
            </a:pPr>
            <a:r>
              <a:rPr lang="tr-TR" sz="1400" dirty="0">
                <a:solidFill>
                  <a:srgbClr val="FFC000"/>
                </a:solidFill>
              </a:rPr>
              <a:t>Main Contractor</a:t>
            </a:r>
            <a:r>
              <a:rPr lang="en-US" sz="1400" dirty="0">
                <a:solidFill>
                  <a:srgbClr val="FFC000"/>
                </a:solidFill>
              </a:rPr>
              <a:t>	</a:t>
            </a:r>
            <a:r>
              <a:rPr lang="tr-TR" sz="1400" dirty="0">
                <a:solidFill>
                  <a:srgbClr val="FFC000"/>
                </a:solidFill>
              </a:rPr>
              <a:t>: </a:t>
            </a:r>
            <a:r>
              <a:rPr lang="en-AU" altLang="tr-TR" sz="1400" b="0" dirty="0">
                <a:ln/>
              </a:rPr>
              <a:t>EPRO Power and Industrial Plants Inc.</a:t>
            </a:r>
            <a:r>
              <a:rPr lang="en-AU" altLang="tr-TR" sz="1400" dirty="0">
                <a:ln/>
              </a:rPr>
              <a:t> </a:t>
            </a:r>
            <a:endParaRPr lang="tr-TR" sz="1400" b="0" dirty="0"/>
          </a:p>
          <a:p>
            <a:pPr>
              <a:buFont typeface="Wingdings" panose="05000000000000000000" pitchFamily="2" charset="2"/>
              <a:buChar char="q"/>
            </a:pPr>
            <a:r>
              <a:rPr lang="tr-TR" sz="1400" dirty="0">
                <a:solidFill>
                  <a:srgbClr val="FFC000"/>
                </a:solidFill>
              </a:rPr>
              <a:t>Date of Comp</a:t>
            </a:r>
            <a:r>
              <a:rPr lang="en-US" sz="1400" dirty="0">
                <a:solidFill>
                  <a:srgbClr val="FFC000"/>
                </a:solidFill>
              </a:rPr>
              <a:t>.	</a:t>
            </a:r>
            <a:r>
              <a:rPr lang="tr-TR" sz="1400" dirty="0">
                <a:solidFill>
                  <a:srgbClr val="FFC000"/>
                </a:solidFill>
              </a:rPr>
              <a:t>: </a:t>
            </a:r>
            <a:r>
              <a:rPr lang="en-US" sz="1400" b="0" dirty="0"/>
              <a:t>March 1999</a:t>
            </a:r>
            <a:endParaRPr lang="tr-TR" sz="1400" b="0" dirty="0"/>
          </a:p>
          <a:p>
            <a:pPr>
              <a:buFont typeface="Wingdings" panose="05000000000000000000" pitchFamily="2" charset="2"/>
              <a:buChar char="q"/>
            </a:pPr>
            <a:r>
              <a:rPr lang="tr-TR" sz="1400" dirty="0">
                <a:solidFill>
                  <a:srgbClr val="FFC000"/>
                </a:solidFill>
              </a:rPr>
              <a:t>Description of Work</a:t>
            </a:r>
            <a:r>
              <a:rPr lang="en-US" sz="1400" dirty="0">
                <a:solidFill>
                  <a:srgbClr val="FFC000"/>
                </a:solidFill>
              </a:rPr>
              <a:t> </a:t>
            </a:r>
            <a:r>
              <a:rPr lang="tr-TR" sz="1400" dirty="0">
                <a:solidFill>
                  <a:srgbClr val="FFC000"/>
                </a:solidFill>
              </a:rPr>
              <a:t>: </a:t>
            </a:r>
            <a:r>
              <a:rPr lang="en-AU" altLang="tr-TR" sz="1400" b="0" dirty="0"/>
              <a:t>Civil Construction and Mechanical , Electrical and Instrumentation Erection Works of Paste fill Plant including;</a:t>
            </a:r>
            <a:endParaRPr lang="tr-TR" altLang="tr-TR" sz="1400" b="0" dirty="0"/>
          </a:p>
          <a:p>
            <a:pPr>
              <a:spcBef>
                <a:spcPct val="0"/>
              </a:spcBef>
              <a:buNone/>
            </a:pPr>
            <a:r>
              <a:rPr lang="en-AU" altLang="tr-TR" sz="1400" b="0" dirty="0"/>
              <a:t> </a:t>
            </a:r>
            <a:r>
              <a:rPr lang="tr-TR" altLang="tr-TR" sz="1400" b="0" dirty="0"/>
              <a:t>	- </a:t>
            </a:r>
            <a:r>
              <a:rPr lang="en-AU" altLang="tr-TR" sz="1400" b="0" dirty="0"/>
              <a:t>Complete Civil Works.</a:t>
            </a:r>
            <a:endParaRPr lang="tr-TR" altLang="tr-TR" sz="1400" b="0" dirty="0"/>
          </a:p>
          <a:p>
            <a:pPr>
              <a:spcBef>
                <a:spcPct val="0"/>
              </a:spcBef>
              <a:buNone/>
            </a:pPr>
            <a:r>
              <a:rPr lang="tr-TR" altLang="tr-TR" sz="1400" b="0" dirty="0"/>
              <a:t>	- </a:t>
            </a:r>
            <a:r>
              <a:rPr lang="en-AU" altLang="tr-TR" sz="1400" b="0" dirty="0"/>
              <a:t>Supply, Fabrication and Erection of a Three Storied Steel Building.</a:t>
            </a:r>
            <a:endParaRPr lang="tr-TR" altLang="tr-TR" sz="1400" b="0" dirty="0"/>
          </a:p>
          <a:p>
            <a:pPr>
              <a:spcBef>
                <a:spcPct val="0"/>
              </a:spcBef>
              <a:buNone/>
            </a:pPr>
            <a:r>
              <a:rPr lang="tr-TR" altLang="tr-TR" sz="1400" b="0" dirty="0"/>
              <a:t>	- </a:t>
            </a:r>
            <a:r>
              <a:rPr lang="en-AU" altLang="tr-TR" sz="1400" b="0" dirty="0"/>
              <a:t>Supply, Fabrication and Erection of an Elevated Steel Thickener Tank </a:t>
            </a:r>
            <a:r>
              <a:rPr lang="tr-TR" altLang="tr-TR" sz="1400" b="0" dirty="0"/>
              <a:t> </a:t>
            </a:r>
            <a:r>
              <a:rPr lang="en-AU" altLang="tr-TR" sz="1400" b="0" dirty="0"/>
              <a:t>and an Agitated Storage tank.</a:t>
            </a:r>
            <a:endParaRPr lang="tr-TR" altLang="tr-TR" sz="1400" b="0" dirty="0"/>
          </a:p>
          <a:p>
            <a:pPr>
              <a:spcBef>
                <a:spcPct val="0"/>
              </a:spcBef>
              <a:buNone/>
            </a:pPr>
            <a:r>
              <a:rPr lang="tr-TR" altLang="tr-TR" sz="1400" b="0" dirty="0"/>
              <a:t>	- </a:t>
            </a:r>
            <a:r>
              <a:rPr lang="en-AU" altLang="tr-TR" sz="1400" b="0" dirty="0"/>
              <a:t>Mechanical Erection of all Plant Equipment.</a:t>
            </a:r>
            <a:endParaRPr lang="en-US" altLang="tr-TR" sz="1400" b="0" dirty="0"/>
          </a:p>
          <a:p>
            <a:pPr>
              <a:spcBef>
                <a:spcPct val="0"/>
              </a:spcBef>
              <a:buNone/>
            </a:pPr>
            <a:r>
              <a:rPr lang="tr-TR" altLang="tr-TR" sz="1400" b="0" dirty="0"/>
              <a:t>	- </a:t>
            </a:r>
            <a:r>
              <a:rPr lang="en-AU" altLang="tr-TR" sz="1400" b="0" dirty="0"/>
              <a:t>Supply and Erection of Victaulic Grooved Piping and Utility Piping Systems.</a:t>
            </a:r>
            <a:endParaRPr lang="tr-TR" altLang="tr-TR" sz="1400" b="0" dirty="0"/>
          </a:p>
          <a:p>
            <a:pPr>
              <a:spcBef>
                <a:spcPct val="0"/>
              </a:spcBef>
              <a:buNone/>
            </a:pPr>
            <a:r>
              <a:rPr lang="tr-TR" altLang="tr-TR" sz="1400" b="0" dirty="0"/>
              <a:t>	- </a:t>
            </a:r>
            <a:r>
              <a:rPr lang="en-AU" altLang="tr-TR" sz="1400" b="0" dirty="0"/>
              <a:t>Supply of Power &amp; Control and Instrument Cables, complete Plant Instruments,</a:t>
            </a:r>
            <a:r>
              <a:rPr lang="tr-TR" altLang="tr-TR" sz="1400" b="0" dirty="0"/>
              <a:t> </a:t>
            </a:r>
            <a:r>
              <a:rPr lang="en-AU" altLang="tr-TR" sz="1400" b="0" dirty="0"/>
              <a:t>Lighting Fixtures.</a:t>
            </a:r>
            <a:endParaRPr lang="tr-TR" altLang="tr-TR" sz="1400" b="0" dirty="0"/>
          </a:p>
          <a:p>
            <a:pPr>
              <a:spcBef>
                <a:spcPct val="0"/>
              </a:spcBef>
              <a:buNone/>
            </a:pPr>
            <a:r>
              <a:rPr lang="tr-TR" altLang="tr-TR" sz="1400" b="0" dirty="0"/>
              <a:t>	- </a:t>
            </a:r>
            <a:r>
              <a:rPr lang="en-AU" altLang="tr-TR" sz="1400" b="0" dirty="0"/>
              <a:t>Complete Electrical and Instrumentation Erection Works.</a:t>
            </a:r>
            <a:endParaRPr lang="tr-TR" altLang="tr-TR" sz="1400" b="0" dirty="0"/>
          </a:p>
          <a:p>
            <a:pPr>
              <a:spcBef>
                <a:spcPct val="0"/>
              </a:spcBef>
              <a:buNone/>
            </a:pPr>
            <a:r>
              <a:rPr lang="tr-TR" altLang="tr-TR" sz="1400" b="0" dirty="0"/>
              <a:t>	- </a:t>
            </a:r>
            <a:r>
              <a:rPr lang="en-AU" altLang="tr-TR" sz="1400" b="0" dirty="0"/>
              <a:t>Modification Works to existing Thickeners and Tailings Disposal System.</a:t>
            </a:r>
          </a:p>
          <a:p>
            <a:pPr marL="457200" lvl="1" indent="0">
              <a:buNone/>
            </a:pPr>
            <a:endParaRPr lang="tr-TR" sz="1400" b="0" dirty="0"/>
          </a:p>
        </p:txBody>
      </p:sp>
      <p:pic>
        <p:nvPicPr>
          <p:cNvPr id="10" name="Picture 8">
            <a:extLst>
              <a:ext uri="{FF2B5EF4-FFF2-40B4-BE49-F238E27FC236}">
                <a16:creationId xmlns:a16="http://schemas.microsoft.com/office/drawing/2014/main" id="{12903BBC-A8C2-4140-AD2B-D9EA8B44A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759" y="1208084"/>
            <a:ext cx="2953563" cy="16646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64EB0C04-8A77-4CA0-ABC4-D4D1C4677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759" y="3011484"/>
            <a:ext cx="2667000" cy="1587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58CE3B24-F73C-4360-A439-AC35EAC0E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759" y="4939208"/>
            <a:ext cx="2953563" cy="13858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5192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AU" altLang="tr-TR" sz="2400" b="1" i="1" dirty="0"/>
              <a:t>NUH ÇİMENTO C</a:t>
            </a:r>
            <a:r>
              <a:rPr lang="tr-TR" altLang="tr-TR" sz="2400" b="1" i="1" dirty="0"/>
              <a:t>ombined</a:t>
            </a:r>
            <a:r>
              <a:rPr lang="en-AU" altLang="tr-TR" sz="2400" b="1" i="1" dirty="0"/>
              <a:t> C</a:t>
            </a:r>
            <a:r>
              <a:rPr lang="tr-TR" altLang="tr-TR" sz="2400" b="1" i="1" dirty="0"/>
              <a:t>ycle</a:t>
            </a:r>
            <a:r>
              <a:rPr lang="en-AU" altLang="tr-TR" sz="2400" b="1" i="1" dirty="0"/>
              <a:t> P</a:t>
            </a:r>
            <a:r>
              <a:rPr lang="tr-TR" altLang="tr-TR" sz="2400" b="1" i="1" dirty="0"/>
              <a:t>ower</a:t>
            </a:r>
            <a:r>
              <a:rPr lang="en-AU" altLang="tr-TR" sz="2400" b="1" i="1" dirty="0"/>
              <a:t> P</a:t>
            </a:r>
            <a:r>
              <a:rPr lang="tr-TR" altLang="tr-TR" sz="2400" b="1" i="1" dirty="0"/>
              <a:t>lant</a:t>
            </a:r>
            <a:r>
              <a:rPr lang="en-AU" altLang="tr-TR" sz="2400" b="1" i="1" dirty="0"/>
              <a:t> -  </a:t>
            </a:r>
            <a:r>
              <a:rPr lang="en-AU" altLang="tr-TR" sz="2400" b="1" i="1" dirty="0" err="1"/>
              <a:t>Hereke</a:t>
            </a:r>
            <a:r>
              <a:rPr lang="en-AU" altLang="tr-TR" sz="2400" b="1" i="1" dirty="0"/>
              <a:t>, TURKEY</a:t>
            </a:r>
          </a:p>
        </p:txBody>
      </p:sp>
      <p:sp>
        <p:nvSpPr>
          <p:cNvPr id="7" name="İçerik Yer Tutucusu 2">
            <a:extLst>
              <a:ext uri="{FF2B5EF4-FFF2-40B4-BE49-F238E27FC236}">
                <a16:creationId xmlns:a16="http://schemas.microsoft.com/office/drawing/2014/main" id="{B67B86F6-5437-4971-9C43-6FC180FAF130}"/>
              </a:ext>
            </a:extLst>
          </p:cNvPr>
          <p:cNvSpPr txBox="1">
            <a:spLocks/>
          </p:cNvSpPr>
          <p:nvPr/>
        </p:nvSpPr>
        <p:spPr>
          <a:xfrm>
            <a:off x="792152" y="2859683"/>
            <a:ext cx="11260148" cy="3896717"/>
          </a:xfrm>
          <a:prstGeom prst="rect">
            <a:avLst/>
          </a:prstGeom>
        </p:spPr>
        <p:txBody>
          <a:bodyPr vert="horz" lIns="91440" tIns="45720" rIns="91440" bIns="45720" rtlCol="0">
            <a:normAutofit/>
          </a:bodyPr>
          <a:lstStyle>
            <a:defPPr>
              <a:defRPr lang="tr-TR"/>
            </a:defPPr>
            <a:lvl1pPr marL="342900" indent="-342900" defTabSz="457200">
              <a:spcBef>
                <a:spcPts val="1000"/>
              </a:spcBef>
              <a:spcAft>
                <a:spcPts val="0"/>
              </a:spcAft>
              <a:buClr>
                <a:schemeClr val="bg2">
                  <a:lumMod val="40000"/>
                  <a:lumOff val="60000"/>
                </a:schemeClr>
              </a:buClr>
              <a:buSzPct val="80000"/>
              <a:buFont typeface="Wingdings 3" charset="2"/>
              <a:buChar char=""/>
              <a:defRPr sz="1600" b="1" i="0">
                <a:latin typeface="+mj-lt"/>
                <a:ea typeface="+mj-ea"/>
                <a:cs typeface="+mj-cs"/>
              </a:defRPr>
            </a:lvl1pPr>
            <a:lvl2pPr marL="742950" indent="-285750" defTabSz="457200">
              <a:spcBef>
                <a:spcPts val="1000"/>
              </a:spcBef>
              <a:spcAft>
                <a:spcPts val="0"/>
              </a:spcAft>
              <a:buClr>
                <a:schemeClr val="bg2">
                  <a:lumMod val="40000"/>
                  <a:lumOff val="60000"/>
                </a:schemeClr>
              </a:buClr>
              <a:buSzPct val="80000"/>
              <a:buFont typeface="Wingdings 3" charset="2"/>
              <a:buChar char=""/>
              <a:defRPr b="0" i="0">
                <a:latin typeface="+mj-lt"/>
                <a:ea typeface="+mj-ea"/>
                <a:cs typeface="+mj-cs"/>
              </a:defRPr>
            </a:lvl2pPr>
            <a:lvl3pPr marL="1143000" indent="-228600" defTabSz="457200">
              <a:spcBef>
                <a:spcPts val="1000"/>
              </a:spcBef>
              <a:spcAft>
                <a:spcPts val="0"/>
              </a:spcAft>
              <a:buClr>
                <a:schemeClr val="bg2">
                  <a:lumMod val="40000"/>
                  <a:lumOff val="60000"/>
                </a:schemeClr>
              </a:buClr>
              <a:buSzPct val="80000"/>
              <a:buFont typeface="Wingdings 3" charset="2"/>
              <a:buChar char=""/>
              <a:defRPr sz="1600" b="0" i="0">
                <a:latin typeface="+mj-lt"/>
                <a:ea typeface="+mj-ea"/>
                <a:cs typeface="+mj-cs"/>
              </a:defRPr>
            </a:lvl3pPr>
            <a:lvl4pPr marL="1600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4pPr>
            <a:lvl5pPr marL="20574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5pPr>
            <a:lvl6pPr marL="2506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6pPr>
            <a:lvl7pPr marL="29718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7pPr>
            <a:lvl8pPr marL="3429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8pPr>
            <a:lvl9pPr marL="3886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9pPr>
          </a:lstStyle>
          <a:p>
            <a:pPr>
              <a:buFont typeface="Wingdings" panose="05000000000000000000" pitchFamily="2" charset="2"/>
              <a:buChar char="q"/>
            </a:pPr>
            <a:r>
              <a:rPr lang="tr-TR" sz="1400" dirty="0">
                <a:solidFill>
                  <a:srgbClr val="FFC000"/>
                </a:solidFill>
              </a:rPr>
              <a:t>Owner</a:t>
            </a:r>
            <a:r>
              <a:rPr lang="en-US" sz="1400" dirty="0">
                <a:solidFill>
                  <a:srgbClr val="FFC000"/>
                </a:solidFill>
              </a:rPr>
              <a:t>				</a:t>
            </a:r>
            <a:r>
              <a:rPr lang="tr-TR" sz="1400" dirty="0">
                <a:solidFill>
                  <a:srgbClr val="FFC000"/>
                </a:solidFill>
              </a:rPr>
              <a:t>: </a:t>
            </a:r>
            <a:r>
              <a:rPr lang="en-AU" altLang="tr-TR" sz="1400" b="0" dirty="0">
                <a:ln/>
              </a:rPr>
              <a:t>Nuh </a:t>
            </a:r>
            <a:r>
              <a:rPr lang="en-AU" altLang="tr-TR" sz="1400" b="0" dirty="0" err="1">
                <a:ln/>
              </a:rPr>
              <a:t>Çimento</a:t>
            </a:r>
            <a:r>
              <a:rPr lang="en-AU" altLang="tr-TR" sz="1400" b="0" dirty="0">
                <a:ln/>
              </a:rPr>
              <a:t> A.Ş.</a:t>
            </a:r>
            <a:endParaRPr lang="tr-TR" sz="1400" b="0" dirty="0"/>
          </a:p>
          <a:p>
            <a:pPr>
              <a:buFont typeface="Wingdings" panose="05000000000000000000" pitchFamily="2" charset="2"/>
              <a:buChar char="q"/>
            </a:pPr>
            <a:r>
              <a:rPr lang="tr-TR" sz="1400" dirty="0">
                <a:solidFill>
                  <a:srgbClr val="FFC000"/>
                </a:solidFill>
              </a:rPr>
              <a:t>Main Contractor</a:t>
            </a:r>
            <a:r>
              <a:rPr lang="en-US" sz="1400" dirty="0">
                <a:solidFill>
                  <a:srgbClr val="FFC000"/>
                </a:solidFill>
              </a:rPr>
              <a:t>		</a:t>
            </a:r>
            <a:r>
              <a:rPr lang="tr-TR" sz="1400" dirty="0">
                <a:solidFill>
                  <a:srgbClr val="FFC000"/>
                </a:solidFill>
              </a:rPr>
              <a:t>: </a:t>
            </a:r>
            <a:r>
              <a:rPr lang="en-AU" altLang="tr-TR" sz="1400" b="0" dirty="0">
                <a:ln/>
              </a:rPr>
              <a:t>NEM – Netherlands</a:t>
            </a:r>
          </a:p>
          <a:p>
            <a:pPr>
              <a:buFont typeface="Wingdings" panose="05000000000000000000" pitchFamily="2" charset="2"/>
              <a:buChar char="q"/>
            </a:pPr>
            <a:r>
              <a:rPr lang="en-US" sz="1400" dirty="0">
                <a:solidFill>
                  <a:srgbClr val="FFC000"/>
                </a:solidFill>
              </a:rPr>
              <a:t>HRSG Subcontractor	: </a:t>
            </a:r>
            <a:r>
              <a:rPr lang="en-AU" altLang="tr-TR" sz="1400" b="0" dirty="0">
                <a:ln/>
              </a:rPr>
              <a:t>Babcock &amp; Wilcox GAMA (BWG)</a:t>
            </a:r>
          </a:p>
          <a:p>
            <a:pPr>
              <a:buFont typeface="Wingdings" panose="05000000000000000000" pitchFamily="2" charset="2"/>
              <a:buChar char="q"/>
            </a:pPr>
            <a:r>
              <a:rPr lang="en-US" sz="1400" dirty="0">
                <a:solidFill>
                  <a:srgbClr val="FFC000"/>
                </a:solidFill>
              </a:rPr>
              <a:t>Erection Subcontractor: </a:t>
            </a:r>
            <a:r>
              <a:rPr lang="en-AU" altLang="tr-TR" sz="1400" b="0" dirty="0">
                <a:ln/>
              </a:rPr>
              <a:t>EPRO Power and Industrial Plants Inc.</a:t>
            </a:r>
            <a:endParaRPr lang="tr-TR" sz="1400" b="0" dirty="0"/>
          </a:p>
          <a:p>
            <a:pPr>
              <a:buFont typeface="Wingdings" panose="05000000000000000000" pitchFamily="2" charset="2"/>
              <a:buChar char="q"/>
            </a:pPr>
            <a:r>
              <a:rPr lang="tr-TR" sz="1400" dirty="0">
                <a:solidFill>
                  <a:srgbClr val="FFC000"/>
                </a:solidFill>
              </a:rPr>
              <a:t>Date of Comp</a:t>
            </a:r>
            <a:r>
              <a:rPr lang="en-US" sz="1400" dirty="0">
                <a:solidFill>
                  <a:srgbClr val="FFC000"/>
                </a:solidFill>
              </a:rPr>
              <a:t>.		</a:t>
            </a:r>
            <a:r>
              <a:rPr lang="tr-TR" sz="1400" dirty="0">
                <a:solidFill>
                  <a:srgbClr val="FFC000"/>
                </a:solidFill>
              </a:rPr>
              <a:t>: </a:t>
            </a:r>
            <a:r>
              <a:rPr lang="en-US" sz="1400" b="0" dirty="0"/>
              <a:t>October 1999</a:t>
            </a:r>
            <a:endParaRPr lang="tr-TR" sz="1400" b="0" dirty="0"/>
          </a:p>
          <a:p>
            <a:pPr>
              <a:buFont typeface="Wingdings" panose="05000000000000000000" pitchFamily="2" charset="2"/>
              <a:buChar char="q"/>
            </a:pPr>
            <a:r>
              <a:rPr lang="tr-TR" sz="1400" dirty="0">
                <a:solidFill>
                  <a:srgbClr val="FFC000"/>
                </a:solidFill>
              </a:rPr>
              <a:t>Description of Work</a:t>
            </a:r>
            <a:r>
              <a:rPr lang="en-US" sz="1400" dirty="0">
                <a:solidFill>
                  <a:srgbClr val="FFC000"/>
                </a:solidFill>
              </a:rPr>
              <a:t> </a:t>
            </a:r>
            <a:r>
              <a:rPr lang="tr-TR" sz="1400" dirty="0">
                <a:solidFill>
                  <a:srgbClr val="FFC000"/>
                </a:solidFill>
              </a:rPr>
              <a:t>: </a:t>
            </a:r>
            <a:endParaRPr lang="en-US" sz="1400" dirty="0">
              <a:solidFill>
                <a:srgbClr val="FFC000"/>
              </a:solidFill>
            </a:endParaRPr>
          </a:p>
          <a:p>
            <a:pPr marL="0" indent="0">
              <a:buNone/>
            </a:pPr>
            <a:r>
              <a:rPr lang="en-AU" altLang="tr-TR" sz="1400" b="0" dirty="0">
                <a:ln/>
              </a:rPr>
              <a:t>Complete Mechanical, Electrical &amp; Instrumentation Works of one HRSG for LM 2500+ type Gas Turbine</a:t>
            </a:r>
            <a:r>
              <a:rPr lang="tr-TR" altLang="tr-TR" sz="1400" b="0" dirty="0">
                <a:ln/>
              </a:rPr>
              <a:t> </a:t>
            </a:r>
            <a:r>
              <a:rPr lang="en-AU" altLang="tr-TR" sz="1400" b="0" dirty="0">
                <a:ln/>
              </a:rPr>
              <a:t>and all External Piping Work including;</a:t>
            </a:r>
            <a:endParaRPr lang="tr-TR" altLang="tr-TR" sz="1400" b="0" dirty="0">
              <a:ln/>
            </a:endParaRPr>
          </a:p>
          <a:p>
            <a:pPr>
              <a:spcBef>
                <a:spcPct val="0"/>
              </a:spcBef>
              <a:buNone/>
            </a:pPr>
            <a:r>
              <a:rPr lang="en-US" altLang="tr-TR" sz="1400" b="0" i="1" dirty="0">
                <a:ln/>
              </a:rPr>
              <a:t>	</a:t>
            </a:r>
            <a:r>
              <a:rPr lang="tr-TR" altLang="tr-TR" sz="1400" b="0" dirty="0">
                <a:ln/>
              </a:rPr>
              <a:t>- </a:t>
            </a:r>
            <a:r>
              <a:rPr lang="en-AU" altLang="tr-TR" sz="1400" b="0" dirty="0">
                <a:ln/>
              </a:rPr>
              <a:t>HRSG contains about 285 tons of Pressure Part and 253 tons of Non-Pressure Part.</a:t>
            </a:r>
            <a:endParaRPr lang="en-US" altLang="tr-TR" sz="1400" b="0" dirty="0">
              <a:ln/>
            </a:endParaRPr>
          </a:p>
          <a:p>
            <a:pPr>
              <a:spcBef>
                <a:spcPct val="0"/>
              </a:spcBef>
              <a:buNone/>
            </a:pPr>
            <a:r>
              <a:rPr lang="en-US" altLang="tr-TR" sz="1400" b="0" dirty="0">
                <a:ln/>
              </a:rPr>
              <a:t>	</a:t>
            </a:r>
            <a:r>
              <a:rPr lang="tr-TR" altLang="tr-TR" sz="1400" b="0" dirty="0">
                <a:ln/>
              </a:rPr>
              <a:t>- </a:t>
            </a:r>
            <a:r>
              <a:rPr lang="en-AU" altLang="tr-TR" sz="1400" b="0" dirty="0">
                <a:ln/>
              </a:rPr>
              <a:t>External Piping total weight (alloy, SS and CS) is about 27 tons.</a:t>
            </a:r>
            <a:endParaRPr lang="en-US" altLang="tr-TR" sz="1400" b="0" dirty="0">
              <a:ln/>
            </a:endParaRPr>
          </a:p>
          <a:p>
            <a:pPr>
              <a:spcBef>
                <a:spcPct val="0"/>
              </a:spcBef>
              <a:buNone/>
            </a:pPr>
            <a:r>
              <a:rPr lang="en-US" altLang="tr-TR" sz="1400" b="0" dirty="0">
                <a:ln/>
              </a:rPr>
              <a:t>	</a:t>
            </a:r>
            <a:r>
              <a:rPr lang="tr-TR" altLang="tr-TR" sz="1400" b="0" dirty="0">
                <a:ln/>
              </a:rPr>
              <a:t>- </a:t>
            </a:r>
            <a:r>
              <a:rPr lang="en-AU" altLang="tr-TR" sz="1400" b="0" dirty="0">
                <a:ln/>
              </a:rPr>
              <a:t>Pipe Rack and Pipe Support weight is about 25 tons.</a:t>
            </a:r>
            <a:endParaRPr lang="en-US" altLang="tr-TR" sz="1400" b="0" dirty="0">
              <a:ln/>
            </a:endParaRPr>
          </a:p>
          <a:p>
            <a:pPr>
              <a:spcBef>
                <a:spcPct val="0"/>
              </a:spcBef>
              <a:buNone/>
            </a:pPr>
            <a:r>
              <a:rPr lang="en-US" altLang="tr-TR" sz="1400" b="0" dirty="0">
                <a:ln/>
              </a:rPr>
              <a:t>	</a:t>
            </a:r>
            <a:r>
              <a:rPr lang="tr-TR" altLang="tr-TR" sz="1400" b="0" dirty="0">
                <a:ln/>
              </a:rPr>
              <a:t>- </a:t>
            </a:r>
            <a:r>
              <a:rPr lang="en-AU" altLang="tr-TR" sz="1400" b="0" dirty="0">
                <a:ln/>
              </a:rPr>
              <a:t>Heaviest Single Piece in this project was the Heating Module (140 tons) which was handled by one 440 t. and one 330 t. Hydraulic Mobile Cranes together.</a:t>
            </a:r>
            <a:endParaRPr lang="en-US" altLang="tr-TR" sz="1400" b="0" dirty="0">
              <a:ln/>
            </a:endParaRPr>
          </a:p>
          <a:p>
            <a:pPr>
              <a:spcBef>
                <a:spcPct val="0"/>
              </a:spcBef>
              <a:buNone/>
            </a:pPr>
            <a:r>
              <a:rPr lang="en-US" altLang="tr-TR" sz="1400" b="0" dirty="0">
                <a:ln/>
              </a:rPr>
              <a:t>	</a:t>
            </a:r>
            <a:r>
              <a:rPr lang="en-AU" altLang="tr-TR" sz="1400" b="0" dirty="0">
                <a:ln/>
              </a:rPr>
              <a:t>-</a:t>
            </a:r>
            <a:r>
              <a:rPr lang="tr-TR" altLang="tr-TR" sz="1400" b="0" dirty="0">
                <a:ln/>
              </a:rPr>
              <a:t> </a:t>
            </a:r>
            <a:r>
              <a:rPr lang="en-AU" altLang="tr-TR" sz="1400" b="0" dirty="0">
                <a:ln/>
              </a:rPr>
              <a:t>Complete Electrical and Instrumentation Installations.</a:t>
            </a:r>
            <a:endParaRPr lang="en-AU" altLang="tr-TR" sz="1400" b="0" dirty="0"/>
          </a:p>
          <a:p>
            <a:pPr marL="457200" lvl="1" indent="0">
              <a:buNone/>
            </a:pPr>
            <a:endParaRPr lang="tr-TR" sz="1400" b="0" dirty="0"/>
          </a:p>
        </p:txBody>
      </p:sp>
      <p:pic>
        <p:nvPicPr>
          <p:cNvPr id="14" name="Picture 6">
            <a:extLst>
              <a:ext uri="{FF2B5EF4-FFF2-40B4-BE49-F238E27FC236}">
                <a16:creationId xmlns:a16="http://schemas.microsoft.com/office/drawing/2014/main" id="{14CD294A-21FD-485F-90E2-D24E3E551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6196" y="1765300"/>
            <a:ext cx="5077866" cy="2959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9BD4CABF-2994-4975-B55F-30460C4FF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52" y="1243190"/>
            <a:ext cx="2374900" cy="14422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9E9174C0-CFC6-48A8-968F-9C9ABB927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54694" y="1243190"/>
            <a:ext cx="2041306" cy="14422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742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49475" y="1587822"/>
            <a:ext cx="3768522" cy="2285106"/>
          </a:xfrm>
        </p:spPr>
        <p:txBody>
          <a:bodyPr>
            <a:noAutofit/>
          </a:bodyPr>
          <a:lstStyle/>
          <a:p>
            <a:pPr>
              <a:buFont typeface="Wingdings" panose="05000000000000000000" pitchFamily="2" charset="2"/>
              <a:buChar char="q"/>
            </a:pPr>
            <a:r>
              <a:rPr lang="en-US" sz="1200" b="1" dirty="0">
                <a:solidFill>
                  <a:srgbClr val="FFC000"/>
                </a:solidFill>
              </a:rPr>
              <a:t>Power Plants</a:t>
            </a:r>
            <a:endParaRPr lang="tr-TR" sz="1200" b="1" dirty="0">
              <a:solidFill>
                <a:srgbClr val="FFC000"/>
              </a:solidFill>
            </a:endParaRPr>
          </a:p>
          <a:p>
            <a:pPr>
              <a:buFont typeface="Arial" panose="020B0604020202020204" pitchFamily="34" charset="0"/>
              <a:buChar char="•"/>
            </a:pPr>
            <a:r>
              <a:rPr lang="en-US" sz="1200" dirty="0"/>
              <a:t>Combined Cycle and Cogeneration Plants</a:t>
            </a:r>
            <a:endParaRPr lang="tr-TR" sz="1200" dirty="0"/>
          </a:p>
          <a:p>
            <a:pPr>
              <a:buFont typeface="Arial" panose="020B0604020202020204" pitchFamily="34" charset="0"/>
              <a:buChar char="•"/>
            </a:pPr>
            <a:r>
              <a:rPr lang="en-US" sz="1200" dirty="0"/>
              <a:t>Gas Turbines</a:t>
            </a:r>
            <a:endParaRPr lang="tr-TR" sz="1200" dirty="0"/>
          </a:p>
          <a:p>
            <a:pPr>
              <a:buFont typeface="Arial" panose="020B0604020202020204" pitchFamily="34" charset="0"/>
              <a:buChar char="•"/>
            </a:pPr>
            <a:r>
              <a:rPr lang="en-US" sz="1200" dirty="0"/>
              <a:t>Thermal Power Plants</a:t>
            </a:r>
            <a:endParaRPr lang="tr-TR" sz="1200" dirty="0"/>
          </a:p>
          <a:p>
            <a:pPr>
              <a:buFont typeface="Arial" panose="020B0604020202020204" pitchFamily="34" charset="0"/>
              <a:buChar char="•"/>
            </a:pPr>
            <a:r>
              <a:rPr lang="en-US" sz="1200" dirty="0"/>
              <a:t>Solar Power Plants</a:t>
            </a:r>
            <a:endParaRPr lang="tr-TR" sz="1200" dirty="0"/>
          </a:p>
          <a:p>
            <a:pPr>
              <a:buFont typeface="Arial" panose="020B0604020202020204" pitchFamily="34" charset="0"/>
              <a:buChar char="•"/>
            </a:pPr>
            <a:r>
              <a:rPr lang="en-US" sz="1200" dirty="0"/>
              <a:t>Wind Power Plants</a:t>
            </a:r>
            <a:endParaRPr lang="tr-TR" sz="1200" dirty="0"/>
          </a:p>
          <a:p>
            <a:pPr>
              <a:buFont typeface="Arial" panose="020B0604020202020204" pitchFamily="34" charset="0"/>
              <a:buChar char="•"/>
            </a:pPr>
            <a:r>
              <a:rPr lang="en-US" sz="1200" dirty="0"/>
              <a:t>Diesel Power Plants</a:t>
            </a:r>
            <a:endParaRPr lang="tr-TR" sz="1200" dirty="0"/>
          </a:p>
        </p:txBody>
      </p:sp>
      <p:sp>
        <p:nvSpPr>
          <p:cNvPr id="5" name="İçerik Yer Tutucusu 2"/>
          <p:cNvSpPr txBox="1">
            <a:spLocks/>
          </p:cNvSpPr>
          <p:nvPr/>
        </p:nvSpPr>
        <p:spPr>
          <a:xfrm>
            <a:off x="3538922" y="3073859"/>
            <a:ext cx="2334510" cy="13351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q"/>
            </a:pPr>
            <a:r>
              <a:rPr lang="en-US" sz="1200" b="1" dirty="0">
                <a:solidFill>
                  <a:srgbClr val="FFC000"/>
                </a:solidFill>
              </a:rPr>
              <a:t>Process Plants</a:t>
            </a:r>
            <a:endParaRPr lang="tr-TR" sz="1200" b="1" dirty="0">
              <a:solidFill>
                <a:srgbClr val="FFC000"/>
              </a:solidFill>
            </a:endParaRPr>
          </a:p>
          <a:p>
            <a:pPr>
              <a:buFont typeface="Arial" panose="020B0604020202020204" pitchFamily="34" charset="0"/>
              <a:buChar char="•"/>
            </a:pPr>
            <a:r>
              <a:rPr lang="en-US" sz="1200" dirty="0"/>
              <a:t>Petroleum Refineries</a:t>
            </a:r>
            <a:endParaRPr lang="tr-TR" sz="1200" dirty="0"/>
          </a:p>
          <a:p>
            <a:pPr>
              <a:buFont typeface="Arial" panose="020B0604020202020204" pitchFamily="34" charset="0"/>
              <a:buChar char="•"/>
            </a:pPr>
            <a:r>
              <a:rPr lang="en-US" sz="1200" dirty="0"/>
              <a:t>Petrochemical Plants</a:t>
            </a:r>
            <a:endParaRPr lang="tr-TR" sz="1200" dirty="0"/>
          </a:p>
          <a:p>
            <a:pPr>
              <a:buFont typeface="Arial" panose="020B0604020202020204" pitchFamily="34" charset="0"/>
              <a:buChar char="•"/>
            </a:pPr>
            <a:r>
              <a:rPr lang="en-US" sz="1200" dirty="0"/>
              <a:t>Fertilizer Plants</a:t>
            </a:r>
            <a:endParaRPr lang="tr-TR" sz="1200" dirty="0"/>
          </a:p>
        </p:txBody>
      </p:sp>
      <p:sp>
        <p:nvSpPr>
          <p:cNvPr id="6" name="İçerik Yer Tutucusu 2"/>
          <p:cNvSpPr txBox="1">
            <a:spLocks/>
          </p:cNvSpPr>
          <p:nvPr/>
        </p:nvSpPr>
        <p:spPr>
          <a:xfrm>
            <a:off x="4527884" y="1587822"/>
            <a:ext cx="3548514" cy="133630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q"/>
            </a:pPr>
            <a:r>
              <a:rPr lang="en-US" sz="1200" b="1" dirty="0">
                <a:solidFill>
                  <a:srgbClr val="FFC000"/>
                </a:solidFill>
              </a:rPr>
              <a:t>Industrial Plants</a:t>
            </a:r>
            <a:endParaRPr lang="tr-TR" sz="1200" b="1" dirty="0">
              <a:solidFill>
                <a:srgbClr val="FFC000"/>
              </a:solidFill>
            </a:endParaRPr>
          </a:p>
          <a:p>
            <a:pPr>
              <a:buFont typeface="Arial" panose="020B0604020202020204" pitchFamily="34" charset="0"/>
              <a:buChar char="•"/>
            </a:pPr>
            <a:r>
              <a:rPr lang="en-US" sz="1200" dirty="0"/>
              <a:t>Iron &amp; Steel Plants</a:t>
            </a:r>
            <a:endParaRPr lang="tr-TR" sz="1200" dirty="0"/>
          </a:p>
          <a:p>
            <a:pPr>
              <a:buFont typeface="Arial" panose="020B0604020202020204" pitchFamily="34" charset="0"/>
              <a:buChar char="•"/>
            </a:pPr>
            <a:r>
              <a:rPr lang="en-US" sz="1200" dirty="0"/>
              <a:t>Cement Plants</a:t>
            </a:r>
            <a:endParaRPr lang="tr-TR" sz="1200" dirty="0"/>
          </a:p>
          <a:p>
            <a:pPr>
              <a:buFont typeface="Arial" panose="020B0604020202020204" pitchFamily="34" charset="0"/>
              <a:buChar char="•"/>
            </a:pPr>
            <a:r>
              <a:rPr lang="en-US" sz="1200" dirty="0"/>
              <a:t>Food, Beverage, and Medicine Plants</a:t>
            </a:r>
            <a:endParaRPr lang="tr-TR" sz="1200" dirty="0"/>
          </a:p>
        </p:txBody>
      </p:sp>
      <p:sp>
        <p:nvSpPr>
          <p:cNvPr id="7" name="İçerik Yer Tutucusu 2"/>
          <p:cNvSpPr txBox="1">
            <a:spLocks/>
          </p:cNvSpPr>
          <p:nvPr/>
        </p:nvSpPr>
        <p:spPr>
          <a:xfrm>
            <a:off x="677000" y="4400452"/>
            <a:ext cx="3052070" cy="140472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q"/>
            </a:pPr>
            <a:r>
              <a:rPr lang="en-US" sz="1200" b="1" dirty="0">
                <a:solidFill>
                  <a:srgbClr val="FFC000"/>
                </a:solidFill>
              </a:rPr>
              <a:t>Enviro</a:t>
            </a:r>
            <a:r>
              <a:rPr lang="tr-TR" sz="1200" b="1" dirty="0">
                <a:solidFill>
                  <a:srgbClr val="FFC000"/>
                </a:solidFill>
              </a:rPr>
              <a:t>n</a:t>
            </a:r>
            <a:r>
              <a:rPr lang="en-US" sz="1200" b="1" dirty="0" err="1">
                <a:solidFill>
                  <a:srgbClr val="FFC000"/>
                </a:solidFill>
              </a:rPr>
              <a:t>ment</a:t>
            </a:r>
            <a:endParaRPr lang="tr-TR" sz="1200" b="1" dirty="0">
              <a:solidFill>
                <a:srgbClr val="FFC000"/>
              </a:solidFill>
            </a:endParaRPr>
          </a:p>
          <a:p>
            <a:pPr>
              <a:buFont typeface="Arial" panose="020B0604020202020204" pitchFamily="34" charset="0"/>
              <a:buChar char="•"/>
            </a:pPr>
            <a:r>
              <a:rPr lang="en-US" sz="1200" dirty="0"/>
              <a:t>Water Treatment Plants</a:t>
            </a:r>
            <a:endParaRPr lang="tr-TR" sz="1200" dirty="0"/>
          </a:p>
          <a:p>
            <a:pPr>
              <a:buFont typeface="Arial" panose="020B0604020202020204" pitchFamily="34" charset="0"/>
              <a:buChar char="•"/>
            </a:pPr>
            <a:r>
              <a:rPr lang="en-US" sz="1200" dirty="0"/>
              <a:t>Flue Gas Treatment Plants</a:t>
            </a:r>
            <a:endParaRPr lang="tr-TR" sz="1200" dirty="0"/>
          </a:p>
          <a:p>
            <a:pPr>
              <a:buFont typeface="Arial" panose="020B0604020202020204" pitchFamily="34" charset="0"/>
              <a:buChar char="•"/>
            </a:pPr>
            <a:r>
              <a:rPr lang="en-US" sz="1200" dirty="0"/>
              <a:t>Waste Water Treatment Plants</a:t>
            </a:r>
            <a:endParaRPr lang="tr-TR" sz="1200" dirty="0"/>
          </a:p>
        </p:txBody>
      </p:sp>
      <p:sp>
        <p:nvSpPr>
          <p:cNvPr id="8" name="İçerik Yer Tutucusu 2"/>
          <p:cNvSpPr txBox="1">
            <a:spLocks/>
          </p:cNvSpPr>
          <p:nvPr/>
        </p:nvSpPr>
        <p:spPr>
          <a:xfrm>
            <a:off x="8380561" y="1587822"/>
            <a:ext cx="3340545" cy="170984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q"/>
            </a:pPr>
            <a:r>
              <a:rPr lang="en-US" sz="1200" b="1" dirty="0">
                <a:solidFill>
                  <a:srgbClr val="FFC000"/>
                </a:solidFill>
              </a:rPr>
              <a:t>Steel Structure Fabrication &amp; Erection </a:t>
            </a:r>
            <a:endParaRPr lang="tr-TR" sz="1200" b="1" dirty="0">
              <a:solidFill>
                <a:srgbClr val="FFC000"/>
              </a:solidFill>
            </a:endParaRPr>
          </a:p>
          <a:p>
            <a:pPr>
              <a:buFont typeface="Arial" panose="020B0604020202020204" pitchFamily="34" charset="0"/>
              <a:buChar char="•"/>
            </a:pPr>
            <a:r>
              <a:rPr lang="en-US" sz="1200" dirty="0"/>
              <a:t>Structural Steel for Industrial Buildings</a:t>
            </a:r>
            <a:endParaRPr lang="tr-TR" sz="1200" dirty="0"/>
          </a:p>
          <a:p>
            <a:pPr>
              <a:buFont typeface="Arial" panose="020B0604020202020204" pitchFamily="34" charset="0"/>
              <a:buChar char="•"/>
            </a:pPr>
            <a:r>
              <a:rPr lang="en-US" sz="1200" dirty="0"/>
              <a:t>Platforms, Decks, Towers, etc.</a:t>
            </a:r>
            <a:endParaRPr lang="tr-TR" sz="1200" dirty="0"/>
          </a:p>
          <a:p>
            <a:pPr>
              <a:buFont typeface="Arial" panose="020B0604020202020204" pitchFamily="34" charset="0"/>
              <a:buChar char="•"/>
            </a:pPr>
            <a:r>
              <a:rPr lang="en-US" sz="1200" dirty="0"/>
              <a:t>Storage tanks, steels,</a:t>
            </a:r>
            <a:endParaRPr lang="tr-TR" sz="1200" dirty="0"/>
          </a:p>
          <a:p>
            <a:pPr>
              <a:buFont typeface="Arial" panose="020B0604020202020204" pitchFamily="34" charset="0"/>
              <a:buChar char="•"/>
            </a:pPr>
            <a:r>
              <a:rPr lang="en-US" sz="1200" dirty="0"/>
              <a:t>Secondary steel structure</a:t>
            </a:r>
            <a:endParaRPr lang="tr-TR" sz="1200" dirty="0"/>
          </a:p>
        </p:txBody>
      </p:sp>
      <p:sp>
        <p:nvSpPr>
          <p:cNvPr id="9" name="İçerik Yer Tutucusu 2"/>
          <p:cNvSpPr txBox="1">
            <a:spLocks/>
          </p:cNvSpPr>
          <p:nvPr/>
        </p:nvSpPr>
        <p:spPr>
          <a:xfrm>
            <a:off x="5811263" y="2997800"/>
            <a:ext cx="2995061" cy="170224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q"/>
            </a:pPr>
            <a:r>
              <a:rPr lang="en-US" sz="1200" b="1" dirty="0">
                <a:solidFill>
                  <a:srgbClr val="FFC000"/>
                </a:solidFill>
              </a:rPr>
              <a:t>Marine Works</a:t>
            </a:r>
            <a:endParaRPr lang="tr-TR" sz="1200" b="1" dirty="0">
              <a:solidFill>
                <a:srgbClr val="FFC000"/>
              </a:solidFill>
            </a:endParaRPr>
          </a:p>
          <a:p>
            <a:pPr>
              <a:buFont typeface="Arial" panose="020B0604020202020204" pitchFamily="34" charset="0"/>
              <a:buChar char="•"/>
            </a:pPr>
            <a:r>
              <a:rPr lang="en-US" sz="1200" dirty="0"/>
              <a:t>Seawater intake/outfall systems</a:t>
            </a:r>
            <a:endParaRPr lang="tr-TR" sz="1200" dirty="0"/>
          </a:p>
          <a:p>
            <a:pPr>
              <a:buFont typeface="Arial" panose="020B0604020202020204" pitchFamily="34" charset="0"/>
              <a:buChar char="•"/>
            </a:pPr>
            <a:r>
              <a:rPr lang="en-US" sz="1200" dirty="0"/>
              <a:t>Jetty and platforms</a:t>
            </a:r>
            <a:endParaRPr lang="tr-TR" sz="1200" dirty="0"/>
          </a:p>
          <a:p>
            <a:pPr>
              <a:buFont typeface="Arial" panose="020B0604020202020204" pitchFamily="34" charset="0"/>
              <a:buChar char="•"/>
            </a:pPr>
            <a:r>
              <a:rPr lang="tr-TR" sz="1200" dirty="0" err="1"/>
              <a:t>Piling</a:t>
            </a:r>
            <a:r>
              <a:rPr lang="tr-TR" sz="1200" dirty="0"/>
              <a:t> Works</a:t>
            </a:r>
          </a:p>
          <a:p>
            <a:pPr>
              <a:buFont typeface="Arial" panose="020B0604020202020204" pitchFamily="34" charset="0"/>
              <a:buChar char="•"/>
            </a:pPr>
            <a:r>
              <a:rPr lang="tr-TR" sz="1200" dirty="0" err="1"/>
              <a:t>Pump</a:t>
            </a:r>
            <a:r>
              <a:rPr lang="tr-TR" sz="1200" dirty="0"/>
              <a:t> </a:t>
            </a:r>
            <a:r>
              <a:rPr lang="tr-TR" sz="1200" dirty="0" err="1"/>
              <a:t>Stations</a:t>
            </a:r>
            <a:endParaRPr lang="tr-TR" sz="1200" dirty="0"/>
          </a:p>
        </p:txBody>
      </p:sp>
      <p:sp>
        <p:nvSpPr>
          <p:cNvPr id="10" name="İçerik Yer Tutucusu 2"/>
          <p:cNvSpPr txBox="1">
            <a:spLocks/>
          </p:cNvSpPr>
          <p:nvPr/>
        </p:nvSpPr>
        <p:spPr>
          <a:xfrm>
            <a:off x="3538922" y="4841048"/>
            <a:ext cx="4334543" cy="21384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q"/>
            </a:pPr>
            <a:r>
              <a:rPr lang="en-US" sz="1200" b="1" dirty="0">
                <a:solidFill>
                  <a:srgbClr val="FFC000"/>
                </a:solidFill>
              </a:rPr>
              <a:t>Pipe Spool Fabrication &amp; Installation </a:t>
            </a:r>
            <a:r>
              <a:rPr lang="en-US" sz="1200" b="1" dirty="0" err="1">
                <a:solidFill>
                  <a:srgbClr val="FFC000"/>
                </a:solidFill>
              </a:rPr>
              <a:t>inc.</a:t>
            </a:r>
            <a:r>
              <a:rPr lang="en-US" sz="1200" b="1" dirty="0">
                <a:solidFill>
                  <a:srgbClr val="FFC000"/>
                </a:solidFill>
              </a:rPr>
              <a:t> NDT works</a:t>
            </a:r>
            <a:endParaRPr lang="tr-TR" sz="1200" b="1" dirty="0">
              <a:solidFill>
                <a:srgbClr val="FFC000"/>
              </a:solidFill>
            </a:endParaRPr>
          </a:p>
          <a:p>
            <a:pPr>
              <a:buFont typeface="Arial" panose="020B0604020202020204" pitchFamily="34" charset="0"/>
              <a:buChar char="•"/>
            </a:pPr>
            <a:r>
              <a:rPr lang="en-US" sz="1200" dirty="0"/>
              <a:t>Carbon Steel Pipe Spools </a:t>
            </a:r>
            <a:endParaRPr lang="tr-TR" sz="1200" dirty="0"/>
          </a:p>
          <a:p>
            <a:pPr>
              <a:buFont typeface="Arial" panose="020B0604020202020204" pitchFamily="34" charset="0"/>
              <a:buChar char="•"/>
            </a:pPr>
            <a:r>
              <a:rPr lang="en-US" sz="1200" dirty="0"/>
              <a:t>Alloy Steel Pipe Spools</a:t>
            </a:r>
            <a:endParaRPr lang="tr-TR" sz="1200" dirty="0"/>
          </a:p>
          <a:p>
            <a:pPr>
              <a:buFont typeface="Arial" panose="020B0604020202020204" pitchFamily="34" charset="0"/>
              <a:buChar char="•"/>
            </a:pPr>
            <a:r>
              <a:rPr lang="en-US" sz="1200" dirty="0"/>
              <a:t>Stainless Steel</a:t>
            </a:r>
            <a:endParaRPr lang="tr-TR" sz="1200" dirty="0"/>
          </a:p>
          <a:p>
            <a:pPr>
              <a:buFont typeface="Arial" panose="020B0604020202020204" pitchFamily="34" charset="0"/>
              <a:buChar char="•"/>
            </a:pPr>
            <a:r>
              <a:rPr lang="en-US" sz="1200" dirty="0"/>
              <a:t>Duplex Pipes</a:t>
            </a:r>
            <a:endParaRPr lang="tr-TR" sz="1200" dirty="0"/>
          </a:p>
          <a:p>
            <a:pPr>
              <a:buFont typeface="Arial" panose="020B0604020202020204" pitchFamily="34" charset="0"/>
              <a:buChar char="•"/>
            </a:pPr>
            <a:r>
              <a:rPr lang="en-US" sz="1200" dirty="0"/>
              <a:t>GRP &amp; HDPE Pipe Installation</a:t>
            </a:r>
            <a:endParaRPr lang="tr-TR" sz="1200" dirty="0"/>
          </a:p>
        </p:txBody>
      </p:sp>
      <p:sp>
        <p:nvSpPr>
          <p:cNvPr id="11" name="İçerik Yer Tutucusu 2"/>
          <p:cNvSpPr txBox="1">
            <a:spLocks/>
          </p:cNvSpPr>
          <p:nvPr/>
        </p:nvSpPr>
        <p:spPr>
          <a:xfrm>
            <a:off x="8383080" y="4135562"/>
            <a:ext cx="3581816" cy="277009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q"/>
            </a:pPr>
            <a:r>
              <a:rPr lang="en-US" sz="1200" b="1" dirty="0">
                <a:solidFill>
                  <a:srgbClr val="FFC000"/>
                </a:solidFill>
              </a:rPr>
              <a:t>E&amp;I / Power Distribution Facilities</a:t>
            </a:r>
            <a:endParaRPr lang="tr-TR" sz="1200" b="1" dirty="0">
              <a:solidFill>
                <a:srgbClr val="FFC000"/>
              </a:solidFill>
            </a:endParaRPr>
          </a:p>
          <a:p>
            <a:pPr>
              <a:buFont typeface="Arial" panose="020B0604020202020204" pitchFamily="34" charset="0"/>
              <a:buChar char="•"/>
            </a:pPr>
            <a:r>
              <a:rPr lang="en-US" sz="1200" dirty="0"/>
              <a:t>Transformers &amp; Substations</a:t>
            </a:r>
            <a:endParaRPr lang="tr-TR" sz="1200" dirty="0"/>
          </a:p>
          <a:p>
            <a:pPr>
              <a:buFont typeface="Arial" panose="020B0604020202020204" pitchFamily="34" charset="0"/>
              <a:buChar char="•"/>
            </a:pPr>
            <a:r>
              <a:rPr lang="en-US" sz="1200" dirty="0"/>
              <a:t>Switchyards</a:t>
            </a:r>
            <a:endParaRPr lang="tr-TR" sz="1200" dirty="0"/>
          </a:p>
          <a:p>
            <a:pPr>
              <a:buFont typeface="Arial" panose="020B0604020202020204" pitchFamily="34" charset="0"/>
              <a:buChar char="•"/>
            </a:pPr>
            <a:r>
              <a:rPr lang="en-US" sz="1200" dirty="0"/>
              <a:t>Cables, terminations</a:t>
            </a:r>
            <a:endParaRPr lang="tr-TR" sz="1200" dirty="0"/>
          </a:p>
          <a:p>
            <a:pPr>
              <a:buFont typeface="Arial" panose="020B0604020202020204" pitchFamily="34" charset="0"/>
              <a:buChar char="•"/>
            </a:pPr>
            <a:r>
              <a:rPr lang="en-US" sz="1200" dirty="0"/>
              <a:t>Instrumentation &amp; Hook-up &amp; Calibration</a:t>
            </a:r>
            <a:endParaRPr lang="tr-TR" sz="1200" dirty="0"/>
          </a:p>
          <a:p>
            <a:pPr>
              <a:buFont typeface="Arial" panose="020B0604020202020204" pitchFamily="34" charset="0"/>
              <a:buChar char="•"/>
            </a:pPr>
            <a:r>
              <a:rPr lang="en-US" sz="1200" dirty="0"/>
              <a:t>Grounding, Lighting &amp; Lightning </a:t>
            </a:r>
            <a:endParaRPr lang="tr-TR" sz="1200" dirty="0"/>
          </a:p>
          <a:p>
            <a:pPr>
              <a:buFont typeface="Arial" panose="020B0604020202020204" pitchFamily="34" charset="0"/>
              <a:buChar char="•"/>
            </a:pPr>
            <a:r>
              <a:rPr lang="en-US" sz="1200" dirty="0"/>
              <a:t>Electrical Heat Tracing</a:t>
            </a:r>
            <a:endParaRPr lang="tr-TR" sz="1200" dirty="0"/>
          </a:p>
          <a:p>
            <a:pPr>
              <a:buFont typeface="Arial" panose="020B0604020202020204" pitchFamily="34" charset="0"/>
              <a:buChar char="•"/>
            </a:pPr>
            <a:r>
              <a:rPr lang="en-US" sz="1200" dirty="0"/>
              <a:t>Telecommunication Systems</a:t>
            </a:r>
            <a:endParaRPr lang="tr-TR" sz="1200" dirty="0"/>
          </a:p>
        </p:txBody>
      </p:sp>
      <p:sp>
        <p:nvSpPr>
          <p:cNvPr id="12"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tr-TR" sz="2400" b="1" i="1" dirty="0"/>
              <a:t>Main </a:t>
            </a:r>
            <a:r>
              <a:rPr lang="tr-TR" sz="2400" b="1" i="1" dirty="0" err="1"/>
              <a:t>Fields</a:t>
            </a:r>
            <a:r>
              <a:rPr lang="tr-TR" sz="2400" b="1" i="1" dirty="0"/>
              <a:t> of </a:t>
            </a:r>
            <a:r>
              <a:rPr lang="tr-TR" sz="2400" b="1" i="1" dirty="0" err="1"/>
              <a:t>Activities</a:t>
            </a:r>
            <a:r>
              <a:rPr lang="tr-TR" sz="2400" b="1" i="1" dirty="0"/>
              <a:t> :</a:t>
            </a:r>
          </a:p>
        </p:txBody>
      </p:sp>
    </p:spTree>
    <p:extLst>
      <p:ext uri="{BB962C8B-B14F-4D97-AF65-F5344CB8AC3E}">
        <p14:creationId xmlns:p14="http://schemas.microsoft.com/office/powerpoint/2010/main" val="3447097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
                                        <p:tgtEl>
                                          <p:spTgt spid="3">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500"/>
                                        <p:tgtEl>
                                          <p:spTgt spid="3">
                                            <p:txEl>
                                              <p:pRg st="2" end="2"/>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up)">
                                      <p:cBhvr>
                                        <p:cTn id="21" dur="500"/>
                                        <p:tgtEl>
                                          <p:spTgt spid="3">
                                            <p:txEl>
                                              <p:pRg st="3" end="3"/>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up)">
                                      <p:cBhvr>
                                        <p:cTn id="24" dur="500"/>
                                        <p:tgtEl>
                                          <p:spTgt spid="3">
                                            <p:txEl>
                                              <p:pRg st="4" end="4"/>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up)">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up)">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up)">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up)">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up)">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
                                            <p:txEl>
                                              <p:pRg st="0" end="0"/>
                                            </p:txEl>
                                          </p:spTgt>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3">
                                            <p:txEl>
                                              <p:pRg st="1" end="1"/>
                                            </p:txEl>
                                          </p:spTgt>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
                                            <p:txEl>
                                              <p:pRg st="2" end="2"/>
                                            </p:txEl>
                                          </p:spTgt>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
                                            <p:txEl>
                                              <p:pRg st="3" end="3"/>
                                            </p:txEl>
                                          </p:spTgt>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
                                            <p:txEl>
                                              <p:pRg st="4" end="4"/>
                                            </p:txEl>
                                          </p:spTgt>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
                                            <p:txEl>
                                              <p:pRg st="5" end="5"/>
                                            </p:txEl>
                                          </p:spTgt>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7" grpId="0"/>
      <p:bldP spid="8" grpId="0"/>
      <p:bldP spid="9" grpId="0"/>
      <p:bldP spid="10" grpId="0"/>
      <p:bldP spid="11" grpId="0"/>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AU" altLang="tr-TR" sz="2400" b="1" i="1" dirty="0"/>
              <a:t>EEE G</a:t>
            </a:r>
            <a:r>
              <a:rPr lang="tr-TR" altLang="tr-TR" sz="2400" b="1" i="1" dirty="0"/>
              <a:t>as</a:t>
            </a:r>
            <a:r>
              <a:rPr lang="en-AU" altLang="tr-TR" sz="2400" b="1" i="1" dirty="0"/>
              <a:t> T</a:t>
            </a:r>
            <a:r>
              <a:rPr lang="tr-TR" altLang="tr-TR" sz="2400" b="1" i="1" dirty="0"/>
              <a:t>urbine</a:t>
            </a:r>
            <a:r>
              <a:rPr lang="en-AU" altLang="tr-TR" sz="2400" b="1" i="1" dirty="0"/>
              <a:t> P</a:t>
            </a:r>
            <a:r>
              <a:rPr lang="tr-TR" altLang="tr-TR" sz="2400" b="1" i="1" dirty="0"/>
              <a:t>ower</a:t>
            </a:r>
            <a:r>
              <a:rPr lang="en-AU" altLang="tr-TR" sz="2400" b="1" i="1" dirty="0"/>
              <a:t> P</a:t>
            </a:r>
            <a:r>
              <a:rPr lang="tr-TR" altLang="tr-TR" sz="2400" b="1" i="1" dirty="0"/>
              <a:t>lant</a:t>
            </a:r>
            <a:r>
              <a:rPr lang="en-US" altLang="tr-TR" sz="2400" b="1" i="1" dirty="0"/>
              <a:t> </a:t>
            </a:r>
            <a:r>
              <a:rPr lang="en-AU" altLang="tr-TR" sz="2400" b="1" i="1" dirty="0"/>
              <a:t>1x40 MW</a:t>
            </a:r>
            <a:r>
              <a:rPr lang="tr-TR" altLang="tr-TR" sz="2400" b="1" i="1" dirty="0"/>
              <a:t>        ESKİŞEHİR</a:t>
            </a:r>
            <a:r>
              <a:rPr lang="en-US" altLang="tr-TR" sz="2400" b="1" i="1" dirty="0"/>
              <a:t>,</a:t>
            </a:r>
            <a:r>
              <a:rPr lang="tr-TR" altLang="tr-TR" sz="2400" b="1" i="1" dirty="0"/>
              <a:t> TURKEY </a:t>
            </a:r>
          </a:p>
        </p:txBody>
      </p:sp>
      <p:sp>
        <p:nvSpPr>
          <p:cNvPr id="7" name="İçerik Yer Tutucusu 2">
            <a:extLst>
              <a:ext uri="{FF2B5EF4-FFF2-40B4-BE49-F238E27FC236}">
                <a16:creationId xmlns:a16="http://schemas.microsoft.com/office/drawing/2014/main" id="{B67B86F6-5437-4971-9C43-6FC180FAF130}"/>
              </a:ext>
            </a:extLst>
          </p:cNvPr>
          <p:cNvSpPr txBox="1">
            <a:spLocks/>
          </p:cNvSpPr>
          <p:nvPr/>
        </p:nvSpPr>
        <p:spPr>
          <a:xfrm>
            <a:off x="792152" y="1246783"/>
            <a:ext cx="11260148" cy="5103217"/>
          </a:xfrm>
          <a:prstGeom prst="rect">
            <a:avLst/>
          </a:prstGeom>
        </p:spPr>
        <p:txBody>
          <a:bodyPr vert="horz" lIns="91440" tIns="45720" rIns="91440" bIns="45720" rtlCol="0">
            <a:normAutofit/>
          </a:bodyPr>
          <a:lstStyle>
            <a:defPPr>
              <a:defRPr lang="tr-TR"/>
            </a:defPPr>
            <a:lvl1pPr marL="342900" indent="-342900" defTabSz="457200">
              <a:spcBef>
                <a:spcPts val="1000"/>
              </a:spcBef>
              <a:spcAft>
                <a:spcPts val="0"/>
              </a:spcAft>
              <a:buClr>
                <a:schemeClr val="bg2">
                  <a:lumMod val="40000"/>
                  <a:lumOff val="60000"/>
                </a:schemeClr>
              </a:buClr>
              <a:buSzPct val="80000"/>
              <a:buFont typeface="Wingdings 3" charset="2"/>
              <a:buChar char=""/>
              <a:defRPr sz="1600" b="1" i="0">
                <a:latin typeface="+mj-lt"/>
                <a:ea typeface="+mj-ea"/>
                <a:cs typeface="+mj-cs"/>
              </a:defRPr>
            </a:lvl1pPr>
            <a:lvl2pPr marL="742950" indent="-285750" defTabSz="457200">
              <a:spcBef>
                <a:spcPts val="1000"/>
              </a:spcBef>
              <a:spcAft>
                <a:spcPts val="0"/>
              </a:spcAft>
              <a:buClr>
                <a:schemeClr val="bg2">
                  <a:lumMod val="40000"/>
                  <a:lumOff val="60000"/>
                </a:schemeClr>
              </a:buClr>
              <a:buSzPct val="80000"/>
              <a:buFont typeface="Wingdings 3" charset="2"/>
              <a:buChar char=""/>
              <a:defRPr b="0" i="0">
                <a:latin typeface="+mj-lt"/>
                <a:ea typeface="+mj-ea"/>
                <a:cs typeface="+mj-cs"/>
              </a:defRPr>
            </a:lvl2pPr>
            <a:lvl3pPr marL="1143000" indent="-228600" defTabSz="457200">
              <a:spcBef>
                <a:spcPts val="1000"/>
              </a:spcBef>
              <a:spcAft>
                <a:spcPts val="0"/>
              </a:spcAft>
              <a:buClr>
                <a:schemeClr val="bg2">
                  <a:lumMod val="40000"/>
                  <a:lumOff val="60000"/>
                </a:schemeClr>
              </a:buClr>
              <a:buSzPct val="80000"/>
              <a:buFont typeface="Wingdings 3" charset="2"/>
              <a:buChar char=""/>
              <a:defRPr sz="1600" b="0" i="0">
                <a:latin typeface="+mj-lt"/>
                <a:ea typeface="+mj-ea"/>
                <a:cs typeface="+mj-cs"/>
              </a:defRPr>
            </a:lvl3pPr>
            <a:lvl4pPr marL="1600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4pPr>
            <a:lvl5pPr marL="20574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5pPr>
            <a:lvl6pPr marL="2506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6pPr>
            <a:lvl7pPr marL="29718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7pPr>
            <a:lvl8pPr marL="3429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8pPr>
            <a:lvl9pPr marL="3886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9pPr>
          </a:lstStyle>
          <a:p>
            <a:pPr>
              <a:buFont typeface="Wingdings" panose="05000000000000000000" pitchFamily="2" charset="2"/>
              <a:buChar char="q"/>
            </a:pPr>
            <a:r>
              <a:rPr lang="tr-TR" sz="1400" dirty="0">
                <a:solidFill>
                  <a:srgbClr val="FFC000"/>
                </a:solidFill>
              </a:rPr>
              <a:t>Owner</a:t>
            </a:r>
            <a:r>
              <a:rPr lang="en-US" sz="1400" dirty="0">
                <a:solidFill>
                  <a:srgbClr val="FFC000"/>
                </a:solidFill>
              </a:rPr>
              <a:t>					</a:t>
            </a:r>
            <a:r>
              <a:rPr lang="tr-TR" sz="1400" dirty="0">
                <a:solidFill>
                  <a:srgbClr val="FFC000"/>
                </a:solidFill>
              </a:rPr>
              <a:t>: </a:t>
            </a:r>
            <a:r>
              <a:rPr lang="en-AU" altLang="tr-TR" sz="1400" b="0" dirty="0" err="1">
                <a:ln/>
              </a:rPr>
              <a:t>Eski</a:t>
            </a:r>
            <a:r>
              <a:rPr lang="tr-TR" altLang="tr-TR" sz="1400" b="0" dirty="0">
                <a:ln/>
              </a:rPr>
              <a:t>s</a:t>
            </a:r>
            <a:r>
              <a:rPr lang="en-AU" altLang="tr-TR" sz="1400" b="0" dirty="0" err="1">
                <a:ln/>
              </a:rPr>
              <a:t>ehir</a:t>
            </a:r>
            <a:r>
              <a:rPr lang="en-AU" altLang="tr-TR" sz="1400" b="0" dirty="0">
                <a:ln/>
              </a:rPr>
              <a:t> Industrial Power Generation Auto</a:t>
            </a:r>
            <a:r>
              <a:rPr lang="tr-TR" altLang="tr-TR" sz="1400" b="0" dirty="0">
                <a:ln/>
              </a:rPr>
              <a:t> P</a:t>
            </a:r>
            <a:r>
              <a:rPr lang="en-AU" altLang="tr-TR" sz="1400" b="0" dirty="0" err="1">
                <a:ln/>
              </a:rPr>
              <a:t>roduct</a:t>
            </a:r>
            <a:r>
              <a:rPr lang="tr-TR" altLang="tr-TR" sz="1400" b="0" dirty="0">
                <a:ln/>
              </a:rPr>
              <a:t>ion</a:t>
            </a:r>
            <a:r>
              <a:rPr lang="en-AU" altLang="tr-TR" sz="1400" b="0" dirty="0">
                <a:ln/>
              </a:rPr>
              <a:t> Group Co.</a:t>
            </a:r>
            <a:endParaRPr lang="tr-TR" sz="1400" b="0" dirty="0">
              <a:ln/>
            </a:endParaRPr>
          </a:p>
          <a:p>
            <a:pPr>
              <a:buFont typeface="Wingdings" panose="05000000000000000000" pitchFamily="2" charset="2"/>
              <a:buChar char="q"/>
            </a:pPr>
            <a:r>
              <a:rPr lang="en-US" sz="1400" dirty="0">
                <a:solidFill>
                  <a:srgbClr val="FFC000"/>
                </a:solidFill>
              </a:rPr>
              <a:t>Supplier of Main Equipment	</a:t>
            </a:r>
            <a:r>
              <a:rPr lang="tr-TR" sz="1400" dirty="0">
                <a:solidFill>
                  <a:srgbClr val="FFC000"/>
                </a:solidFill>
              </a:rPr>
              <a:t>:</a:t>
            </a:r>
            <a:r>
              <a:rPr lang="en-US" sz="1400" dirty="0">
                <a:solidFill>
                  <a:srgbClr val="FFC000"/>
                </a:solidFill>
              </a:rPr>
              <a:t> </a:t>
            </a:r>
            <a:r>
              <a:rPr lang="en-AU" altLang="tr-TR" sz="1400" b="0" dirty="0">
                <a:ln/>
              </a:rPr>
              <a:t>European Gas Turbines– SA GEC ALSTHOM</a:t>
            </a:r>
          </a:p>
          <a:p>
            <a:pPr>
              <a:buFont typeface="Wingdings" panose="05000000000000000000" pitchFamily="2" charset="2"/>
              <a:buChar char="q"/>
            </a:pPr>
            <a:r>
              <a:rPr lang="en-US" sz="1400" dirty="0">
                <a:solidFill>
                  <a:srgbClr val="FFC000"/>
                </a:solidFill>
              </a:rPr>
              <a:t>Contractor				: </a:t>
            </a:r>
            <a:r>
              <a:rPr lang="en-AU" altLang="tr-TR" sz="1400" b="0" dirty="0">
                <a:ln/>
              </a:rPr>
              <a:t>EPRO Power and Industrial Plants Inc. </a:t>
            </a:r>
          </a:p>
          <a:p>
            <a:pPr>
              <a:buFont typeface="Wingdings" panose="05000000000000000000" pitchFamily="2" charset="2"/>
              <a:buChar char="q"/>
            </a:pPr>
            <a:r>
              <a:rPr lang="tr-TR" sz="1400" dirty="0">
                <a:solidFill>
                  <a:srgbClr val="FFC000"/>
                </a:solidFill>
              </a:rPr>
              <a:t>Date of Comp</a:t>
            </a:r>
            <a:r>
              <a:rPr lang="en-US" sz="1400" dirty="0">
                <a:solidFill>
                  <a:srgbClr val="FFC000"/>
                </a:solidFill>
              </a:rPr>
              <a:t>.			</a:t>
            </a:r>
            <a:r>
              <a:rPr lang="tr-TR" sz="1400" dirty="0">
                <a:solidFill>
                  <a:srgbClr val="FFC000"/>
                </a:solidFill>
              </a:rPr>
              <a:t>: </a:t>
            </a:r>
            <a:r>
              <a:rPr lang="en-US" sz="1400" b="0" dirty="0"/>
              <a:t>April 1998</a:t>
            </a:r>
            <a:endParaRPr lang="tr-TR" sz="1400" b="0" dirty="0"/>
          </a:p>
          <a:p>
            <a:pPr>
              <a:buFont typeface="Wingdings" panose="05000000000000000000" pitchFamily="2" charset="2"/>
              <a:buChar char="q"/>
            </a:pPr>
            <a:r>
              <a:rPr lang="tr-TR" sz="1400" dirty="0">
                <a:solidFill>
                  <a:srgbClr val="FFC000"/>
                </a:solidFill>
              </a:rPr>
              <a:t>Description of Work</a:t>
            </a:r>
            <a:r>
              <a:rPr lang="en-US" sz="1400" dirty="0">
                <a:solidFill>
                  <a:srgbClr val="FFC000"/>
                </a:solidFill>
              </a:rPr>
              <a:t> 		</a:t>
            </a:r>
            <a:r>
              <a:rPr lang="tr-TR" sz="1400" dirty="0">
                <a:solidFill>
                  <a:srgbClr val="FFC000"/>
                </a:solidFill>
              </a:rPr>
              <a:t>: </a:t>
            </a:r>
            <a:r>
              <a:rPr lang="en-AU" altLang="tr-TR" sz="1400" b="0" dirty="0">
                <a:ln/>
              </a:rPr>
              <a:t>Complete Mechanical, Electrical &amp; Instrumentation Installation Works of a Frame 6 type Gas Turbine Power Plant</a:t>
            </a:r>
            <a:r>
              <a:rPr lang="en-US" altLang="tr-TR" sz="1400" b="0" dirty="0">
                <a:ln/>
              </a:rPr>
              <a:t> </a:t>
            </a:r>
            <a:r>
              <a:rPr lang="en-AU" altLang="tr-TR" sz="1400" b="0" dirty="0">
                <a:ln/>
              </a:rPr>
              <a:t>(The</a:t>
            </a:r>
            <a:r>
              <a:rPr lang="tr-TR" altLang="tr-TR" sz="1400" b="0" dirty="0">
                <a:ln/>
              </a:rPr>
              <a:t> </a:t>
            </a:r>
            <a:r>
              <a:rPr lang="en-AU" altLang="tr-TR" sz="1400" b="0" dirty="0">
                <a:ln/>
              </a:rPr>
              <a:t>first stage of the Combined Cycle Power Plant) including;</a:t>
            </a:r>
            <a:endParaRPr lang="en-US" altLang="tr-TR" sz="1400" b="0" dirty="0">
              <a:ln/>
            </a:endParaRPr>
          </a:p>
          <a:p>
            <a:pPr marL="0" indent="0">
              <a:buNone/>
            </a:pPr>
            <a:r>
              <a:rPr lang="en-US" altLang="tr-TR" sz="1400" b="0" dirty="0">
                <a:ln/>
              </a:rPr>
              <a:t>	</a:t>
            </a:r>
            <a:r>
              <a:rPr lang="tr-TR" altLang="tr-TR" sz="1400" b="0" dirty="0">
                <a:ln/>
              </a:rPr>
              <a:t>- </a:t>
            </a:r>
            <a:r>
              <a:rPr lang="en-AU" altLang="tr-TR" sz="1400" b="0" dirty="0">
                <a:ln/>
              </a:rPr>
              <a:t>328 tons Mechanical and Electrical Equipment.</a:t>
            </a:r>
            <a:endParaRPr lang="en-US" altLang="tr-TR" sz="1400" b="0" dirty="0">
              <a:ln/>
            </a:endParaRPr>
          </a:p>
          <a:p>
            <a:pPr marL="0" indent="0">
              <a:buNone/>
            </a:pPr>
            <a:r>
              <a:rPr lang="en-US" altLang="tr-TR" sz="1400" b="0" dirty="0">
                <a:ln/>
              </a:rPr>
              <a:t>	</a:t>
            </a:r>
            <a:r>
              <a:rPr lang="tr-TR" altLang="tr-TR" sz="1400" b="0" dirty="0">
                <a:ln/>
              </a:rPr>
              <a:t>- </a:t>
            </a:r>
            <a:r>
              <a:rPr lang="en-AU" altLang="tr-TR" sz="1400" b="0" dirty="0">
                <a:ln/>
              </a:rPr>
              <a:t>10 tons Piping.</a:t>
            </a:r>
            <a:endParaRPr lang="en-US" altLang="tr-TR" sz="1400" b="0" dirty="0">
              <a:ln/>
            </a:endParaRPr>
          </a:p>
          <a:p>
            <a:pPr marL="0" indent="0">
              <a:buNone/>
            </a:pPr>
            <a:r>
              <a:rPr lang="en-US" altLang="tr-TR" sz="1400" b="0" dirty="0">
                <a:ln/>
              </a:rPr>
              <a:t>	</a:t>
            </a:r>
            <a:r>
              <a:rPr lang="tr-TR" altLang="tr-TR" sz="1400" b="0" dirty="0">
                <a:ln/>
              </a:rPr>
              <a:t>-</a:t>
            </a:r>
            <a:r>
              <a:rPr lang="en-AU" altLang="tr-TR" sz="1400" b="0" dirty="0">
                <a:ln/>
              </a:rPr>
              <a:t> </a:t>
            </a:r>
            <a:r>
              <a:rPr lang="tr-TR" altLang="tr-TR" sz="1400" b="0" dirty="0">
                <a:ln/>
              </a:rPr>
              <a:t> </a:t>
            </a:r>
            <a:r>
              <a:rPr lang="en-AU" altLang="tr-TR" sz="1400" b="0" dirty="0">
                <a:ln/>
              </a:rPr>
              <a:t>3 tons Power &amp; Control Cables.</a:t>
            </a:r>
            <a:endParaRPr lang="en-US" altLang="tr-TR" sz="1400" b="0" dirty="0">
              <a:ln/>
            </a:endParaRPr>
          </a:p>
          <a:p>
            <a:pPr marL="0" indent="0">
              <a:buNone/>
            </a:pPr>
            <a:r>
              <a:rPr lang="en-US" altLang="tr-TR" sz="1400" b="0" dirty="0">
                <a:ln/>
              </a:rPr>
              <a:t>	-</a:t>
            </a:r>
            <a:r>
              <a:rPr lang="tr-TR" altLang="tr-TR" sz="1400" b="0" dirty="0">
                <a:ln/>
              </a:rPr>
              <a:t>  </a:t>
            </a:r>
            <a:r>
              <a:rPr lang="en-AU" altLang="tr-TR" sz="1400" b="0" dirty="0">
                <a:ln/>
              </a:rPr>
              <a:t>Complete NDT Services.</a:t>
            </a:r>
          </a:p>
          <a:p>
            <a:pPr>
              <a:spcBef>
                <a:spcPct val="0"/>
              </a:spcBef>
              <a:buNone/>
            </a:pPr>
            <a:endParaRPr lang="tr-TR" sz="1400" b="0" dirty="0"/>
          </a:p>
        </p:txBody>
      </p:sp>
      <p:pic>
        <p:nvPicPr>
          <p:cNvPr id="10" name="Picture 6">
            <a:extLst>
              <a:ext uri="{FF2B5EF4-FFF2-40B4-BE49-F238E27FC236}">
                <a16:creationId xmlns:a16="http://schemas.microsoft.com/office/drawing/2014/main" id="{1179C993-06ED-4DAE-BD70-0CFA8D5B7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783" y="3264018"/>
            <a:ext cx="5707065" cy="30859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CEE0A226-3A64-4AED-9098-535815732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52" y="4649767"/>
            <a:ext cx="3487748" cy="17002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5DC70C8E-2C67-4314-A5DF-C213C56B3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4863" y="3094096"/>
            <a:ext cx="2811211" cy="17129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601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AU" altLang="tr-TR" sz="2400" b="1" i="1" dirty="0">
                <a:latin typeface="Century Gothic" panose="020B0502020202020204" pitchFamily="34" charset="0"/>
              </a:rPr>
              <a:t>TENGIZCHEVROIL KTL 2.3 E</a:t>
            </a:r>
            <a:r>
              <a:rPr lang="tr-TR" altLang="tr-TR" sz="2400" b="1" i="1" dirty="0">
                <a:latin typeface="Century Gothic" panose="020B0502020202020204" pitchFamily="34" charset="0"/>
              </a:rPr>
              <a:t>xpansion</a:t>
            </a:r>
            <a:r>
              <a:rPr lang="en-AU" altLang="tr-TR" sz="2400" b="1" i="1" dirty="0">
                <a:latin typeface="Century Gothic" panose="020B0502020202020204" pitchFamily="34" charset="0"/>
              </a:rPr>
              <a:t> P</a:t>
            </a:r>
            <a:r>
              <a:rPr lang="tr-TR" altLang="tr-TR" sz="2400" b="1" i="1" dirty="0">
                <a:latin typeface="Century Gothic" panose="020B0502020202020204" pitchFamily="34" charset="0"/>
              </a:rPr>
              <a:t>roject      </a:t>
            </a:r>
            <a:r>
              <a:rPr lang="en-AU" altLang="tr-TR" sz="2400" b="1" i="1" dirty="0">
                <a:latin typeface="Century Gothic" panose="020B0502020202020204" pitchFamily="34" charset="0"/>
              </a:rPr>
              <a:t>P</a:t>
            </a:r>
            <a:r>
              <a:rPr lang="tr-TR" altLang="tr-TR" sz="2400" b="1" i="1" dirty="0">
                <a:latin typeface="Century Gothic" panose="020B0502020202020204" pitchFamily="34" charset="0"/>
              </a:rPr>
              <a:t>ipe</a:t>
            </a:r>
            <a:r>
              <a:rPr lang="en-AU" altLang="tr-TR" sz="2400" b="1" i="1" dirty="0">
                <a:latin typeface="Century Gothic" panose="020B0502020202020204" pitchFamily="34" charset="0"/>
              </a:rPr>
              <a:t> S</a:t>
            </a:r>
            <a:r>
              <a:rPr lang="tr-TR" altLang="tr-TR" sz="2400" b="1" i="1" dirty="0">
                <a:latin typeface="Century Gothic" panose="020B0502020202020204" pitchFamily="34" charset="0"/>
              </a:rPr>
              <a:t>pools</a:t>
            </a:r>
            <a:r>
              <a:rPr lang="en-AU" altLang="tr-TR" sz="2400" b="1" i="1" dirty="0">
                <a:latin typeface="Century Gothic" panose="020B0502020202020204" pitchFamily="34" charset="0"/>
              </a:rPr>
              <a:t> F</a:t>
            </a:r>
            <a:r>
              <a:rPr lang="tr-TR" altLang="tr-TR" sz="2400" b="1" i="1" dirty="0">
                <a:latin typeface="Century Gothic" panose="020B0502020202020204" pitchFamily="34" charset="0"/>
              </a:rPr>
              <a:t>abrication </a:t>
            </a:r>
            <a:r>
              <a:rPr lang="en-AU" altLang="tr-TR" sz="2400" b="1" i="1" dirty="0">
                <a:latin typeface="Century Gothic" panose="020B0502020202020204" pitchFamily="34" charset="0"/>
              </a:rPr>
              <a:t> - </a:t>
            </a:r>
            <a:r>
              <a:rPr lang="tr-TR" altLang="tr-TR" sz="2400" b="1" i="1" dirty="0">
                <a:latin typeface="Century Gothic" panose="020B0502020202020204" pitchFamily="34" charset="0"/>
              </a:rPr>
              <a:t>  </a:t>
            </a:r>
            <a:r>
              <a:rPr lang="en-AU" altLang="tr-TR" sz="2400" b="1" i="1" dirty="0">
                <a:latin typeface="Century Gothic" panose="020B0502020202020204" pitchFamily="34" charset="0"/>
              </a:rPr>
              <a:t>Istanbul, TURKEY</a:t>
            </a:r>
            <a:r>
              <a:rPr lang="tr-TR" altLang="tr-TR" sz="2400" b="1" i="1" dirty="0">
                <a:latin typeface="Century Gothic" panose="020B0502020202020204" pitchFamily="34" charset="0"/>
              </a:rPr>
              <a:t> </a:t>
            </a:r>
            <a:endParaRPr lang="en-US" altLang="tr-TR" sz="2400" b="1" i="1" dirty="0">
              <a:latin typeface="Century Gothic" panose="020B0502020202020204" pitchFamily="34" charset="0"/>
            </a:endParaRPr>
          </a:p>
        </p:txBody>
      </p:sp>
      <p:sp>
        <p:nvSpPr>
          <p:cNvPr id="7" name="İçerik Yer Tutucusu 2">
            <a:extLst>
              <a:ext uri="{FF2B5EF4-FFF2-40B4-BE49-F238E27FC236}">
                <a16:creationId xmlns:a16="http://schemas.microsoft.com/office/drawing/2014/main" id="{B67B86F6-5437-4971-9C43-6FC180FAF130}"/>
              </a:ext>
            </a:extLst>
          </p:cNvPr>
          <p:cNvSpPr txBox="1">
            <a:spLocks/>
          </p:cNvSpPr>
          <p:nvPr/>
        </p:nvSpPr>
        <p:spPr>
          <a:xfrm>
            <a:off x="792152" y="1246783"/>
            <a:ext cx="11260148" cy="2804517"/>
          </a:xfrm>
          <a:prstGeom prst="rect">
            <a:avLst/>
          </a:prstGeom>
        </p:spPr>
        <p:txBody>
          <a:bodyPr vert="horz" lIns="91440" tIns="45720" rIns="91440" bIns="45720" rtlCol="0">
            <a:normAutofit/>
          </a:bodyPr>
          <a:lstStyle>
            <a:defPPr>
              <a:defRPr lang="tr-TR"/>
            </a:defPPr>
            <a:lvl1pPr marL="342900" indent="-342900" defTabSz="457200">
              <a:spcBef>
                <a:spcPts val="1000"/>
              </a:spcBef>
              <a:spcAft>
                <a:spcPts val="0"/>
              </a:spcAft>
              <a:buClr>
                <a:schemeClr val="bg2">
                  <a:lumMod val="40000"/>
                  <a:lumOff val="60000"/>
                </a:schemeClr>
              </a:buClr>
              <a:buSzPct val="80000"/>
              <a:buFont typeface="Wingdings 3" charset="2"/>
              <a:buChar char=""/>
              <a:defRPr sz="1600" b="1" i="0">
                <a:latin typeface="+mj-lt"/>
                <a:ea typeface="+mj-ea"/>
                <a:cs typeface="+mj-cs"/>
              </a:defRPr>
            </a:lvl1pPr>
            <a:lvl2pPr marL="742950" indent="-285750" defTabSz="457200">
              <a:spcBef>
                <a:spcPts val="1000"/>
              </a:spcBef>
              <a:spcAft>
                <a:spcPts val="0"/>
              </a:spcAft>
              <a:buClr>
                <a:schemeClr val="bg2">
                  <a:lumMod val="40000"/>
                  <a:lumOff val="60000"/>
                </a:schemeClr>
              </a:buClr>
              <a:buSzPct val="80000"/>
              <a:buFont typeface="Wingdings 3" charset="2"/>
              <a:buChar char=""/>
              <a:defRPr b="0" i="0">
                <a:latin typeface="+mj-lt"/>
                <a:ea typeface="+mj-ea"/>
                <a:cs typeface="+mj-cs"/>
              </a:defRPr>
            </a:lvl2pPr>
            <a:lvl3pPr marL="1143000" indent="-228600" defTabSz="457200">
              <a:spcBef>
                <a:spcPts val="1000"/>
              </a:spcBef>
              <a:spcAft>
                <a:spcPts val="0"/>
              </a:spcAft>
              <a:buClr>
                <a:schemeClr val="bg2">
                  <a:lumMod val="40000"/>
                  <a:lumOff val="60000"/>
                </a:schemeClr>
              </a:buClr>
              <a:buSzPct val="80000"/>
              <a:buFont typeface="Wingdings 3" charset="2"/>
              <a:buChar char=""/>
              <a:defRPr sz="1600" b="0" i="0">
                <a:latin typeface="+mj-lt"/>
                <a:ea typeface="+mj-ea"/>
                <a:cs typeface="+mj-cs"/>
              </a:defRPr>
            </a:lvl3pPr>
            <a:lvl4pPr marL="1600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4pPr>
            <a:lvl5pPr marL="20574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5pPr>
            <a:lvl6pPr marL="2506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6pPr>
            <a:lvl7pPr marL="29718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7pPr>
            <a:lvl8pPr marL="34290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8pPr>
            <a:lvl9pPr marL="3886200" indent="-228600" defTabSz="457200">
              <a:spcBef>
                <a:spcPts val="1000"/>
              </a:spcBef>
              <a:spcAft>
                <a:spcPts val="0"/>
              </a:spcAft>
              <a:buClr>
                <a:schemeClr val="bg2">
                  <a:lumMod val="40000"/>
                  <a:lumOff val="60000"/>
                </a:schemeClr>
              </a:buClr>
              <a:buSzPct val="80000"/>
              <a:buFont typeface="Wingdings 3" charset="2"/>
              <a:buChar char=""/>
              <a:defRPr sz="1400" b="0" i="0">
                <a:latin typeface="+mj-lt"/>
                <a:ea typeface="+mj-ea"/>
                <a:cs typeface="+mj-cs"/>
              </a:defRPr>
            </a:lvl9pPr>
          </a:lstStyle>
          <a:p>
            <a:pPr>
              <a:buFont typeface="Wingdings" panose="05000000000000000000" pitchFamily="2" charset="2"/>
              <a:buChar char="q"/>
            </a:pPr>
            <a:r>
              <a:rPr lang="tr-TR" sz="1400" dirty="0">
                <a:solidFill>
                  <a:srgbClr val="FFC000"/>
                </a:solidFill>
              </a:rPr>
              <a:t>Owner</a:t>
            </a:r>
            <a:r>
              <a:rPr lang="en-US" sz="1400" dirty="0">
                <a:solidFill>
                  <a:srgbClr val="FFC000"/>
                </a:solidFill>
              </a:rPr>
              <a:t>					</a:t>
            </a:r>
            <a:r>
              <a:rPr lang="tr-TR" sz="1400" dirty="0">
                <a:solidFill>
                  <a:srgbClr val="FFC000"/>
                </a:solidFill>
              </a:rPr>
              <a:t>:</a:t>
            </a:r>
            <a:r>
              <a:rPr lang="en-AU" altLang="tr-TR" sz="1400" b="0" dirty="0">
                <a:ln/>
              </a:rPr>
              <a:t> </a:t>
            </a:r>
            <a:r>
              <a:rPr lang="en-AU" altLang="tr-TR" sz="1400" b="0" dirty="0" err="1">
                <a:ln/>
              </a:rPr>
              <a:t>Tengizchevroil</a:t>
            </a:r>
            <a:endParaRPr lang="tr-TR" sz="1400" b="0" dirty="0">
              <a:ln/>
            </a:endParaRPr>
          </a:p>
          <a:p>
            <a:pPr>
              <a:buFont typeface="Wingdings" panose="05000000000000000000" pitchFamily="2" charset="2"/>
              <a:buChar char="q"/>
            </a:pPr>
            <a:r>
              <a:rPr lang="en-US" sz="1400" dirty="0">
                <a:solidFill>
                  <a:srgbClr val="FFC000"/>
                </a:solidFill>
              </a:rPr>
              <a:t>Main Contractor			</a:t>
            </a:r>
            <a:r>
              <a:rPr lang="tr-TR" sz="1400" dirty="0">
                <a:solidFill>
                  <a:srgbClr val="FFC000"/>
                </a:solidFill>
              </a:rPr>
              <a:t>:</a:t>
            </a:r>
            <a:r>
              <a:rPr lang="en-US" sz="1400" dirty="0">
                <a:solidFill>
                  <a:srgbClr val="FFC000"/>
                </a:solidFill>
              </a:rPr>
              <a:t> </a:t>
            </a:r>
            <a:r>
              <a:rPr lang="en-AU" altLang="tr-TR" sz="1400" b="0" dirty="0">
                <a:ln/>
              </a:rPr>
              <a:t>BETCHEL ENKA J.V</a:t>
            </a:r>
          </a:p>
          <a:p>
            <a:pPr>
              <a:buFont typeface="Wingdings" panose="05000000000000000000" pitchFamily="2" charset="2"/>
              <a:buChar char="q"/>
            </a:pPr>
            <a:r>
              <a:rPr lang="en-AU" altLang="tr-TR" sz="1400" dirty="0">
                <a:ln/>
                <a:solidFill>
                  <a:schemeClr val="accent3"/>
                </a:solidFill>
              </a:rPr>
              <a:t>Fabrication Subcontractor</a:t>
            </a:r>
            <a:r>
              <a:rPr lang="en-US" sz="1400" dirty="0">
                <a:solidFill>
                  <a:srgbClr val="FFC000"/>
                </a:solidFill>
              </a:rPr>
              <a:t>	: </a:t>
            </a:r>
            <a:r>
              <a:rPr lang="en-AU" altLang="tr-TR" sz="1400" b="0" dirty="0">
                <a:ln/>
              </a:rPr>
              <a:t>EPRO Power and Industrial Plants Inc. </a:t>
            </a:r>
          </a:p>
          <a:p>
            <a:pPr>
              <a:buFont typeface="Wingdings" panose="05000000000000000000" pitchFamily="2" charset="2"/>
              <a:buChar char="q"/>
            </a:pPr>
            <a:r>
              <a:rPr lang="tr-TR" sz="1400" dirty="0">
                <a:solidFill>
                  <a:srgbClr val="FFC000"/>
                </a:solidFill>
              </a:rPr>
              <a:t>Date of Comp</a:t>
            </a:r>
            <a:r>
              <a:rPr lang="en-US" sz="1400" dirty="0">
                <a:solidFill>
                  <a:srgbClr val="FFC000"/>
                </a:solidFill>
              </a:rPr>
              <a:t>.			</a:t>
            </a:r>
            <a:r>
              <a:rPr lang="tr-TR" sz="1400" dirty="0">
                <a:solidFill>
                  <a:srgbClr val="FFC000"/>
                </a:solidFill>
              </a:rPr>
              <a:t>: </a:t>
            </a:r>
            <a:r>
              <a:rPr lang="en-US" sz="1400" b="0" dirty="0"/>
              <a:t>November 1998</a:t>
            </a:r>
            <a:endParaRPr lang="tr-TR" sz="1400" b="0" dirty="0"/>
          </a:p>
          <a:p>
            <a:pPr>
              <a:buFont typeface="Wingdings" panose="05000000000000000000" pitchFamily="2" charset="2"/>
              <a:buChar char="q"/>
            </a:pPr>
            <a:r>
              <a:rPr lang="tr-TR" sz="1400" dirty="0">
                <a:solidFill>
                  <a:srgbClr val="FFC000"/>
                </a:solidFill>
              </a:rPr>
              <a:t>Description of Work</a:t>
            </a:r>
            <a:r>
              <a:rPr lang="en-US" sz="1400" dirty="0">
                <a:solidFill>
                  <a:srgbClr val="FFC000"/>
                </a:solidFill>
              </a:rPr>
              <a:t> 		</a:t>
            </a:r>
            <a:r>
              <a:rPr lang="tr-TR" sz="1400" dirty="0">
                <a:solidFill>
                  <a:srgbClr val="FFC000"/>
                </a:solidFill>
              </a:rPr>
              <a:t>: </a:t>
            </a:r>
            <a:r>
              <a:rPr lang="en-AU" altLang="tr-TR" sz="1400" b="0" dirty="0">
                <a:ln/>
              </a:rPr>
              <a:t>Fabrication of Pipe Spools for the Interconnecting Piping System of 4 no.’s  ..of.FM type Utility</a:t>
            </a:r>
            <a:r>
              <a:rPr lang="tr-TR" altLang="tr-TR" sz="1400" b="0" dirty="0">
                <a:ln/>
              </a:rPr>
              <a:t> B</a:t>
            </a:r>
            <a:r>
              <a:rPr lang="en-AU" altLang="tr-TR" sz="1400" b="0" dirty="0">
                <a:ln/>
              </a:rPr>
              <a:t> Boilers and Pipe Connections to Water </a:t>
            </a:r>
            <a:r>
              <a:rPr lang="en-AU" altLang="tr-TR" sz="1400" b="0" dirty="0" err="1">
                <a:ln/>
              </a:rPr>
              <a:t>Deminerilazition</a:t>
            </a:r>
            <a:r>
              <a:rPr lang="en-AU" altLang="tr-TR" sz="1400" b="0" dirty="0">
                <a:ln/>
              </a:rPr>
              <a:t> ..Plant   including; .. </a:t>
            </a:r>
            <a:endParaRPr lang="tr-TR" altLang="tr-TR" sz="1400" b="0" dirty="0">
              <a:ln/>
            </a:endParaRPr>
          </a:p>
          <a:p>
            <a:pPr>
              <a:spcBef>
                <a:spcPct val="0"/>
              </a:spcBef>
              <a:buNone/>
            </a:pPr>
            <a:r>
              <a:rPr lang="tr-TR" altLang="tr-TR" sz="1400" b="0" dirty="0">
                <a:ln/>
              </a:rPr>
              <a:t>		- </a:t>
            </a:r>
            <a:r>
              <a:rPr lang="en-AU" altLang="tr-TR" sz="1400" b="0" dirty="0">
                <a:ln/>
              </a:rPr>
              <a:t>80 tons Pipe Spools ( Pipe </a:t>
            </a:r>
            <a:r>
              <a:rPr lang="en-AU" altLang="tr-TR" sz="1400" b="0" dirty="0" err="1">
                <a:ln/>
              </a:rPr>
              <a:t>diameters.range</a:t>
            </a:r>
            <a:r>
              <a:rPr lang="en-AU" altLang="tr-TR" sz="1400" b="0" dirty="0">
                <a:ln/>
              </a:rPr>
              <a:t> from 2” to 14”).</a:t>
            </a:r>
            <a:endParaRPr lang="tr-TR" altLang="tr-TR" sz="1400" b="0" dirty="0">
              <a:ln/>
            </a:endParaRPr>
          </a:p>
          <a:p>
            <a:pPr>
              <a:spcBef>
                <a:spcPct val="0"/>
              </a:spcBef>
              <a:buNone/>
            </a:pPr>
            <a:r>
              <a:rPr lang="tr-TR" altLang="tr-TR" sz="1400" b="0" dirty="0">
                <a:ln/>
              </a:rPr>
              <a:t>		- </a:t>
            </a:r>
            <a:r>
              <a:rPr lang="en-AU" altLang="tr-TR" sz="1400" b="0" dirty="0">
                <a:ln/>
              </a:rPr>
              <a:t>Complete NDT Services.</a:t>
            </a:r>
            <a:endParaRPr lang="tr-TR" altLang="tr-TR" sz="1400" b="0" dirty="0">
              <a:ln/>
            </a:endParaRPr>
          </a:p>
          <a:p>
            <a:pPr>
              <a:spcBef>
                <a:spcPct val="0"/>
              </a:spcBef>
              <a:buNone/>
            </a:pPr>
            <a:r>
              <a:rPr lang="tr-TR" altLang="tr-TR" sz="1400" b="0" dirty="0">
                <a:ln/>
              </a:rPr>
              <a:t>		- </a:t>
            </a:r>
            <a:r>
              <a:rPr lang="en-AU" altLang="tr-TR" sz="1400" b="0" dirty="0">
                <a:ln/>
              </a:rPr>
              <a:t>Painting of Pipe Spools.</a:t>
            </a:r>
            <a:endParaRPr lang="tr-TR" altLang="tr-TR" sz="1400" b="0" dirty="0">
              <a:ln/>
            </a:endParaRPr>
          </a:p>
          <a:p>
            <a:pPr>
              <a:spcBef>
                <a:spcPct val="0"/>
              </a:spcBef>
              <a:buNone/>
            </a:pPr>
            <a:endParaRPr lang="tr-TR" sz="1400" b="0" dirty="0"/>
          </a:p>
        </p:txBody>
      </p:sp>
      <p:pic>
        <p:nvPicPr>
          <p:cNvPr id="13" name="Picture 6">
            <a:extLst>
              <a:ext uri="{FF2B5EF4-FFF2-40B4-BE49-F238E27FC236}">
                <a16:creationId xmlns:a16="http://schemas.microsoft.com/office/drawing/2014/main" id="{4EF56BD3-6A98-4374-93CA-621C92577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580" y="3144000"/>
            <a:ext cx="5176868" cy="3117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B98F5E43-E863-4EAC-B8E0-FB23EC68C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52" y="4437607"/>
            <a:ext cx="2719137" cy="18234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AEDB50B3-F36D-41FC-ABA9-21C87B9CC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3089" y="3790803"/>
            <a:ext cx="2719137" cy="18204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7893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etin kutusu 3"/>
          <p:cNvSpPr txBox="1"/>
          <p:nvPr/>
        </p:nvSpPr>
        <p:spPr>
          <a:xfrm>
            <a:off x="3161212" y="4681053"/>
            <a:ext cx="5869577" cy="1231106"/>
          </a:xfrm>
          <a:prstGeom prst="rect">
            <a:avLst/>
          </a:prstGeom>
          <a:noFill/>
        </p:spPr>
        <p:txBody>
          <a:bodyPr wrap="square" rtlCol="0">
            <a:spAutoFit/>
          </a:bodyPr>
          <a:lstStyle/>
          <a:p>
            <a:pPr algn="ctr"/>
            <a:r>
              <a:rPr lang="tr-TR" sz="2800" dirty="0" err="1">
                <a:effectLst>
                  <a:outerShdw blurRad="63500" sx="102000" sy="102000" algn="ctr" rotWithShape="0">
                    <a:prstClr val="black">
                      <a:alpha val="40000"/>
                    </a:prstClr>
                  </a:outerShdw>
                </a:effectLst>
              </a:rPr>
              <a:t>Thank</a:t>
            </a:r>
            <a:r>
              <a:rPr lang="tr-TR" sz="2800" dirty="0">
                <a:effectLst>
                  <a:outerShdw blurRad="63500" sx="102000" sy="102000" algn="ctr" rotWithShape="0">
                    <a:prstClr val="black">
                      <a:alpha val="40000"/>
                    </a:prstClr>
                  </a:outerShdw>
                </a:effectLst>
              </a:rPr>
              <a:t> </a:t>
            </a:r>
            <a:r>
              <a:rPr lang="tr-TR" sz="2800" dirty="0" err="1">
                <a:effectLst>
                  <a:outerShdw blurRad="63500" sx="102000" sy="102000" algn="ctr" rotWithShape="0">
                    <a:prstClr val="black">
                      <a:alpha val="40000"/>
                    </a:prstClr>
                  </a:outerShdw>
                </a:effectLst>
              </a:rPr>
              <a:t>You</a:t>
            </a:r>
            <a:endParaRPr lang="tr-TR" sz="2800" dirty="0">
              <a:effectLst>
                <a:outerShdw blurRad="63500" sx="102000" sy="102000" algn="ctr" rotWithShape="0">
                  <a:prstClr val="black">
                    <a:alpha val="40000"/>
                  </a:prstClr>
                </a:outerShdw>
              </a:effectLst>
            </a:endParaRPr>
          </a:p>
          <a:p>
            <a:pPr algn="ctr"/>
            <a:endParaRPr lang="tr-TR" sz="2800" dirty="0">
              <a:effectLst>
                <a:outerShdw blurRad="63500" sx="102000" sy="102000" algn="ctr" rotWithShape="0">
                  <a:prstClr val="black">
                    <a:alpha val="40000"/>
                  </a:prstClr>
                </a:outerShdw>
              </a:effectLst>
            </a:endParaRPr>
          </a:p>
          <a:p>
            <a:pPr algn="ctr"/>
            <a:r>
              <a:rPr lang="tr-TR" dirty="0">
                <a:effectLst>
                  <a:outerShdw blurRad="63500" sx="102000" sy="102000" algn="ctr" rotWithShape="0">
                    <a:prstClr val="black">
                      <a:alpha val="40000"/>
                    </a:prstClr>
                  </a:outerShdw>
                </a:effectLst>
                <a:hlinkClick r:id="rId3"/>
              </a:rPr>
              <a:t>www.kle-eng.com</a:t>
            </a:r>
            <a:endParaRPr lang="tr-TR" dirty="0">
              <a:effectLst>
                <a:outerShdw blurRad="63500" sx="102000" sy="102000" algn="ctr" rotWithShape="0">
                  <a:prstClr val="black">
                    <a:alpha val="40000"/>
                  </a:prstClr>
                </a:outerShdw>
              </a:effectLst>
            </a:endParaRPr>
          </a:p>
        </p:txBody>
      </p:sp>
    </p:spTree>
    <p:extLst>
      <p:ext uri="{BB962C8B-B14F-4D97-AF65-F5344CB8AC3E}">
        <p14:creationId xmlns:p14="http://schemas.microsoft.com/office/powerpoint/2010/main" val="109300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tr-TR" sz="2400" b="1" i="1" dirty="0"/>
              <a:t>Main </a:t>
            </a:r>
            <a:r>
              <a:rPr lang="tr-TR" sz="2400" b="1" i="1" dirty="0" err="1"/>
              <a:t>Projects</a:t>
            </a:r>
            <a:r>
              <a:rPr lang="tr-TR" sz="2400" b="1" i="1" dirty="0"/>
              <a:t> </a:t>
            </a:r>
            <a:r>
              <a:rPr lang="tr-TR" sz="2400" b="1" i="1" dirty="0" err="1"/>
              <a:t>completed</a:t>
            </a:r>
            <a:r>
              <a:rPr lang="tr-TR" sz="2400" b="1" i="1" dirty="0"/>
              <a:t> </a:t>
            </a:r>
            <a:r>
              <a:rPr lang="tr-TR" sz="2400" b="1" i="1" dirty="0" err="1"/>
              <a:t>by</a:t>
            </a:r>
            <a:r>
              <a:rPr lang="tr-TR" sz="2400" b="1" i="1" dirty="0"/>
              <a:t> </a:t>
            </a:r>
            <a:r>
              <a:rPr lang="tr-TR" sz="2400" b="1" i="1" dirty="0" err="1"/>
              <a:t>Managing</a:t>
            </a:r>
            <a:r>
              <a:rPr lang="tr-TR" sz="2400" b="1" i="1" dirty="0"/>
              <a:t> </a:t>
            </a:r>
            <a:r>
              <a:rPr lang="tr-TR" sz="2400" b="1" i="1" dirty="0" err="1"/>
              <a:t>Staff</a:t>
            </a:r>
            <a:endParaRPr lang="tr-TR" sz="2400" b="1" i="1"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0696" y="1817256"/>
            <a:ext cx="8046722" cy="4674214"/>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7033" y="1883014"/>
            <a:ext cx="3101392" cy="1878271"/>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2858" y="3662445"/>
            <a:ext cx="90730" cy="104842"/>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3807" y="3717131"/>
            <a:ext cx="468530" cy="202053"/>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9961" y="3712485"/>
            <a:ext cx="152594" cy="129741"/>
          </a:xfrm>
          <a:prstGeom prst="rect">
            <a:avLst/>
          </a:prstGeom>
        </p:spPr>
      </p:pic>
      <p:pic>
        <p:nvPicPr>
          <p:cNvPr id="11" name="Resi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6571" y="3687125"/>
            <a:ext cx="374807" cy="243964"/>
          </a:xfrm>
          <a:prstGeom prst="rect">
            <a:avLst/>
          </a:prstGeom>
        </p:spPr>
      </p:pic>
      <p:sp>
        <p:nvSpPr>
          <p:cNvPr id="14" name="İçerik Yer Tutucusu 2"/>
          <p:cNvSpPr>
            <a:spLocks noGrp="1"/>
          </p:cNvSpPr>
          <p:nvPr>
            <p:ph idx="1"/>
          </p:nvPr>
        </p:nvSpPr>
        <p:spPr>
          <a:xfrm>
            <a:off x="792152" y="3434536"/>
            <a:ext cx="1314994" cy="452846"/>
          </a:xfrm>
        </p:spPr>
        <p:txBody>
          <a:bodyPr>
            <a:normAutofit/>
          </a:bodyPr>
          <a:lstStyle/>
          <a:p>
            <a:pPr marL="0" indent="0" algn="ctr">
              <a:buNone/>
            </a:pPr>
            <a:r>
              <a:rPr lang="tr-TR" sz="1800" b="1" dirty="0">
                <a:solidFill>
                  <a:srgbClr val="FFC000"/>
                </a:solidFill>
              </a:rPr>
              <a:t>Albania</a:t>
            </a:r>
          </a:p>
        </p:txBody>
      </p:sp>
      <p:sp>
        <p:nvSpPr>
          <p:cNvPr id="16" name="İçerik Yer Tutucusu 2"/>
          <p:cNvSpPr txBox="1">
            <a:spLocks/>
          </p:cNvSpPr>
          <p:nvPr/>
        </p:nvSpPr>
        <p:spPr>
          <a:xfrm>
            <a:off x="5824720" y="1420758"/>
            <a:ext cx="1291427" cy="5048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Font typeface="Wingdings 3" charset="2"/>
              <a:buNone/>
            </a:pPr>
            <a:r>
              <a:rPr lang="tr-TR" sz="1800" b="1" dirty="0" err="1">
                <a:solidFill>
                  <a:srgbClr val="FFC000"/>
                </a:solidFill>
              </a:rPr>
              <a:t>Turkey</a:t>
            </a:r>
            <a:endParaRPr lang="tr-TR" sz="1800" b="1" dirty="0">
              <a:solidFill>
                <a:srgbClr val="FFC000"/>
              </a:solidFill>
            </a:endParaRPr>
          </a:p>
        </p:txBody>
      </p:sp>
      <p:sp>
        <p:nvSpPr>
          <p:cNvPr id="18" name="İçerik Yer Tutucusu 2"/>
          <p:cNvSpPr txBox="1">
            <a:spLocks/>
          </p:cNvSpPr>
          <p:nvPr/>
        </p:nvSpPr>
        <p:spPr>
          <a:xfrm>
            <a:off x="9274674" y="3250160"/>
            <a:ext cx="1314994" cy="4528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Font typeface="Wingdings 3" charset="2"/>
              <a:buNone/>
            </a:pPr>
            <a:r>
              <a:rPr lang="tr-TR" sz="1800" b="1" dirty="0" err="1">
                <a:solidFill>
                  <a:srgbClr val="FFC000"/>
                </a:solidFill>
              </a:rPr>
              <a:t>Russia</a:t>
            </a:r>
            <a:endParaRPr lang="tr-TR" sz="1800" b="1" dirty="0">
              <a:solidFill>
                <a:srgbClr val="FFC000"/>
              </a:solidFill>
            </a:endParaRPr>
          </a:p>
        </p:txBody>
      </p:sp>
      <p:sp>
        <p:nvSpPr>
          <p:cNvPr id="21" name="İçerik Yer Tutucusu 2"/>
          <p:cNvSpPr txBox="1">
            <a:spLocks/>
          </p:cNvSpPr>
          <p:nvPr/>
        </p:nvSpPr>
        <p:spPr>
          <a:xfrm>
            <a:off x="9001503" y="4154363"/>
            <a:ext cx="1887492" cy="47459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Font typeface="Wingdings 3" charset="2"/>
              <a:buNone/>
            </a:pPr>
            <a:r>
              <a:rPr lang="tr-TR" sz="1800" b="1" dirty="0" err="1">
                <a:solidFill>
                  <a:srgbClr val="FFC000"/>
                </a:solidFill>
              </a:rPr>
              <a:t>Turkmenistan</a:t>
            </a:r>
            <a:endParaRPr lang="tr-TR" sz="1800" b="1" dirty="0">
              <a:solidFill>
                <a:srgbClr val="FFC000"/>
              </a:solidFill>
            </a:endParaRPr>
          </a:p>
        </p:txBody>
      </p:sp>
      <p:sp>
        <p:nvSpPr>
          <p:cNvPr id="22" name="İçerik Yer Tutucusu 2"/>
          <p:cNvSpPr txBox="1">
            <a:spLocks/>
          </p:cNvSpPr>
          <p:nvPr/>
        </p:nvSpPr>
        <p:spPr>
          <a:xfrm>
            <a:off x="6348706" y="5820080"/>
            <a:ext cx="1887492" cy="47459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Font typeface="Wingdings 3" charset="2"/>
              <a:buNone/>
            </a:pPr>
            <a:r>
              <a:rPr lang="tr-TR" sz="1800" b="1" dirty="0" err="1">
                <a:solidFill>
                  <a:srgbClr val="FFC000"/>
                </a:solidFill>
              </a:rPr>
              <a:t>Azerbaijan</a:t>
            </a:r>
            <a:endParaRPr lang="tr-TR" sz="1800" b="1" dirty="0">
              <a:solidFill>
                <a:srgbClr val="FFC000"/>
              </a:solidFill>
            </a:endParaRPr>
          </a:p>
        </p:txBody>
      </p:sp>
      <p:sp>
        <p:nvSpPr>
          <p:cNvPr id="25" name="Sağa Bükülü Ok 24"/>
          <p:cNvSpPr/>
          <p:nvPr/>
        </p:nvSpPr>
        <p:spPr>
          <a:xfrm rot="16200000">
            <a:off x="3390532" y="2032636"/>
            <a:ext cx="777396" cy="4477068"/>
          </a:xfrm>
          <a:prstGeom prst="curv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tr-TR">
              <a:solidFill>
                <a:srgbClr val="FFC000"/>
              </a:solidFill>
            </a:endParaRPr>
          </a:p>
        </p:txBody>
      </p:sp>
      <p:sp>
        <p:nvSpPr>
          <p:cNvPr id="26" name="Sağa Bükülü Ok 25"/>
          <p:cNvSpPr/>
          <p:nvPr/>
        </p:nvSpPr>
        <p:spPr>
          <a:xfrm rot="5400000">
            <a:off x="8102121" y="1391548"/>
            <a:ext cx="692519" cy="2952041"/>
          </a:xfrm>
          <a:prstGeom prst="curv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tr-TR">
              <a:solidFill>
                <a:srgbClr val="FFC000"/>
              </a:solidFill>
            </a:endParaRPr>
          </a:p>
        </p:txBody>
      </p:sp>
      <p:sp>
        <p:nvSpPr>
          <p:cNvPr id="28" name="Sola Bükülü Ok 27"/>
          <p:cNvSpPr/>
          <p:nvPr/>
        </p:nvSpPr>
        <p:spPr>
          <a:xfrm rot="9112903">
            <a:off x="6344643" y="3727804"/>
            <a:ext cx="655970" cy="2370636"/>
          </a:xfrm>
          <a:prstGeom prst="curvedLef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tr-TR">
              <a:solidFill>
                <a:srgbClr val="FFC000"/>
              </a:solidFill>
            </a:endParaRPr>
          </a:p>
        </p:txBody>
      </p:sp>
      <p:sp>
        <p:nvSpPr>
          <p:cNvPr id="30" name="Yukarı Bükülü Ok 29"/>
          <p:cNvSpPr/>
          <p:nvPr/>
        </p:nvSpPr>
        <p:spPr>
          <a:xfrm rot="5400000">
            <a:off x="4479500" y="2345943"/>
            <a:ext cx="2296985" cy="695585"/>
          </a:xfrm>
          <a:prstGeom prst="curved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tr-TR">
              <a:solidFill>
                <a:srgbClr val="FFC000"/>
              </a:solidFill>
            </a:endParaRPr>
          </a:p>
        </p:txBody>
      </p:sp>
      <p:sp>
        <p:nvSpPr>
          <p:cNvPr id="34" name="Sola Bükülü Ok 33"/>
          <p:cNvSpPr/>
          <p:nvPr/>
        </p:nvSpPr>
        <p:spPr>
          <a:xfrm rot="6140475">
            <a:off x="7822797" y="2873505"/>
            <a:ext cx="655970" cy="3281878"/>
          </a:xfrm>
          <a:prstGeom prst="curvedLef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tr-TR">
              <a:solidFill>
                <a:srgbClr val="FFC000"/>
              </a:solidFill>
            </a:endParaRPr>
          </a:p>
        </p:txBody>
      </p:sp>
    </p:spTree>
    <p:extLst>
      <p:ext uri="{BB962C8B-B14F-4D97-AF65-F5344CB8AC3E}">
        <p14:creationId xmlns:p14="http://schemas.microsoft.com/office/powerpoint/2010/main" val="41655663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2"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22" presetClass="entr" presetSubtype="4" fill="hold" grpId="2"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wipe(down)">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1"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par>
                                <p:cTn id="32" presetID="22" presetClass="entr" presetSubtype="4" fill="hold" grpId="1"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par>
                                <p:cTn id="40" presetID="22" presetClass="entr" presetSubtype="4" fill="hold" grpId="2"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par>
                                <p:cTn id="43" presetID="22" presetClass="entr" presetSubtype="4" fill="hold" grpId="1"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par>
                                <p:cTn id="51" presetID="22" presetClass="entr" presetSubtype="4" fill="hold" grpId="1"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500"/>
                                        <p:tgtEl>
                                          <p:spTgt spid="28"/>
                                        </p:tgtEl>
                                      </p:cBhvr>
                                    </p:animEffect>
                                  </p:childTnLst>
                                </p:cTn>
                              </p:par>
                              <p:par>
                                <p:cTn id="54" presetID="22" presetClass="entr" presetSubtype="4" fill="hold" grpId="1"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00"/>
                                        <p:tgtEl>
                                          <p:spTgt spid="11"/>
                                        </p:tgtEl>
                                      </p:cBhvr>
                                    </p:animEffect>
                                  </p:childTnLst>
                                </p:cTn>
                              </p:par>
                              <p:par>
                                <p:cTn id="62" presetID="22" presetClass="entr" presetSubtype="4" fill="hold" grpId="1"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down)">
                                      <p:cBhvr>
                                        <p:cTn id="64" dur="500"/>
                                        <p:tgtEl>
                                          <p:spTgt spid="34"/>
                                        </p:tgtEl>
                                      </p:cBhvr>
                                    </p:animEffect>
                                  </p:childTnLst>
                                </p:cTn>
                              </p:par>
                              <p:par>
                                <p:cTn id="65" presetID="22" presetClass="entr" presetSubtype="4" fill="hold" grpId="1"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2" build="p"/>
      <p:bldP spid="16" grpId="1"/>
      <p:bldP spid="18" grpId="1"/>
      <p:bldP spid="21" grpId="1"/>
      <p:bldP spid="22" grpId="1"/>
      <p:bldP spid="25" grpId="2" animBg="1"/>
      <p:bldP spid="26" grpId="2" animBg="1"/>
      <p:bldP spid="28" grpId="1" animBg="1"/>
      <p:bldP spid="30" grpId="1" animBg="1"/>
      <p:bldP spid="3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p:cNvSpPr>
            <a:spLocks noGrp="1"/>
          </p:cNvSpPr>
          <p:nvPr>
            <p:ph idx="1"/>
          </p:nvPr>
        </p:nvSpPr>
        <p:spPr>
          <a:xfrm>
            <a:off x="792152" y="1330300"/>
            <a:ext cx="4148148" cy="4691925"/>
          </a:xfrm>
        </p:spPr>
        <p:txBody>
          <a:bodyPr>
            <a:normAutofit/>
          </a:bodyPr>
          <a:lstStyle/>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Owner			:</a:t>
            </a:r>
            <a:r>
              <a:rPr lang="en-AU" altLang="tr-TR" sz="1400" dirty="0">
                <a:solidFill>
                  <a:srgbClr val="FFC000"/>
                </a:solidFill>
                <a:ea typeface="Times New Roman" panose="02020603050405020304" pitchFamily="18" charset="0"/>
                <a:cs typeface="Arial" panose="020B0604020202020204" pitchFamily="34" charset="0"/>
              </a:rPr>
              <a:t> </a:t>
            </a:r>
            <a:r>
              <a:rPr lang="en-US" altLang="tr-TR" sz="1400" dirty="0"/>
              <a:t>TURKCELL</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Main Contractor	: </a:t>
            </a:r>
            <a:r>
              <a:rPr lang="en-US" altLang="tr-TR" sz="1400" dirty="0">
                <a:ea typeface="Times New Roman" panose="02020603050405020304" pitchFamily="18" charset="0"/>
                <a:cs typeface="Arial" panose="020B0604020202020204" pitchFamily="34" charset="0"/>
              </a:rPr>
              <a:t>SERBAN İNŞAAT A.Ş.</a:t>
            </a:r>
          </a:p>
          <a:p>
            <a:pPr>
              <a:buFont typeface="Wingdings" panose="05000000000000000000" pitchFamily="2" charset="2"/>
              <a:buChar char="q"/>
            </a:pPr>
            <a:r>
              <a:rPr lang="en-US" altLang="tr-TR" sz="1400" b="1" dirty="0">
                <a:solidFill>
                  <a:srgbClr val="FFC000"/>
                </a:solidFill>
                <a:ea typeface="Times New Roman" panose="02020603050405020304" pitchFamily="18" charset="0"/>
                <a:cs typeface="Arial" panose="020B0604020202020204" pitchFamily="34" charset="0"/>
              </a:rPr>
              <a:t>Start Date		</a:t>
            </a:r>
            <a:r>
              <a:rPr lang="en-AU" altLang="tr-TR" sz="1400" b="1" dirty="0">
                <a:solidFill>
                  <a:srgbClr val="FFC000"/>
                </a:solidFill>
                <a:ea typeface="Times New Roman" panose="02020603050405020304" pitchFamily="18" charset="0"/>
                <a:cs typeface="Arial" panose="020B0604020202020204" pitchFamily="34" charset="0"/>
              </a:rPr>
              <a:t>:</a:t>
            </a:r>
            <a:r>
              <a:rPr lang="en-AU" altLang="tr-TR" sz="1400" dirty="0">
                <a:solidFill>
                  <a:srgbClr val="FFC000"/>
                </a:solidFill>
                <a:ea typeface="Times New Roman" panose="02020603050405020304" pitchFamily="18" charset="0"/>
                <a:cs typeface="Arial" panose="020B0604020202020204" pitchFamily="34" charset="0"/>
              </a:rPr>
              <a:t> </a:t>
            </a:r>
            <a:r>
              <a:rPr lang="en-US" altLang="tr-TR" sz="1400" dirty="0">
                <a:ea typeface="Times New Roman" panose="02020603050405020304" pitchFamily="18" charset="0"/>
                <a:cs typeface="Arial" panose="020B0604020202020204" pitchFamily="34" charset="0"/>
              </a:rPr>
              <a:t>March 2019</a:t>
            </a:r>
            <a:r>
              <a:rPr lang="en-AU" altLang="tr-TR" sz="1400" dirty="0">
                <a:ea typeface="Times New Roman" panose="02020603050405020304" pitchFamily="18" charset="0"/>
                <a:cs typeface="Arial" panose="020B0604020202020204" pitchFamily="34" charset="0"/>
              </a:rPr>
              <a:t>	</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Date of Comp.	: </a:t>
            </a:r>
            <a:r>
              <a:rPr lang="en-US" altLang="tr-TR" sz="1400" dirty="0">
                <a:ea typeface="Times New Roman" panose="02020603050405020304" pitchFamily="18" charset="0"/>
                <a:cs typeface="Arial" panose="020B0604020202020204" pitchFamily="34" charset="0"/>
              </a:rPr>
              <a:t>December 2020</a:t>
            </a: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Description of work : </a:t>
            </a:r>
          </a:p>
          <a:p>
            <a:pPr marL="0" indent="0">
              <a:buNone/>
            </a:pPr>
            <a:r>
              <a:rPr lang="tr-TR" altLang="tr-TR" sz="1400" dirty="0"/>
              <a:t>The Project located in ÇORLU - TURKEY</a:t>
            </a:r>
          </a:p>
          <a:p>
            <a:pPr>
              <a:spcBef>
                <a:spcPct val="0"/>
              </a:spcBef>
              <a:buNone/>
            </a:pPr>
            <a:r>
              <a:rPr lang="tr-TR" altLang="tr-TR" sz="1400" dirty="0"/>
              <a:t>       43.000 sqm project area, 6.800 sqm w, TIER 3 Certified, LEED GOLD Green Building Certified</a:t>
            </a:r>
            <a:endParaRPr lang="en-US" altLang="tr-TR" sz="1400" dirty="0"/>
          </a:p>
          <a:p>
            <a:pPr>
              <a:spcBef>
                <a:spcPct val="0"/>
              </a:spcBef>
              <a:buNone/>
            </a:pPr>
            <a:endParaRPr lang="en-US" altLang="tr-TR" sz="1400" dirty="0"/>
          </a:p>
          <a:p>
            <a:pPr>
              <a:spcBef>
                <a:spcPct val="0"/>
              </a:spcBef>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Services Provided: </a:t>
            </a:r>
            <a:r>
              <a:rPr lang="tr-TR" altLang="tr-TR" sz="1400" dirty="0"/>
              <a:t>Project management - Consultancy</a:t>
            </a:r>
            <a:r>
              <a:rPr lang="en-AU" altLang="tr-TR" sz="1400" dirty="0"/>
              <a:t>	</a:t>
            </a:r>
            <a:endParaRPr lang="tr-TR" altLang="tr-TR" sz="1400" dirty="0"/>
          </a:p>
        </p:txBody>
      </p:sp>
      <p:sp>
        <p:nvSpPr>
          <p:cNvPr id="4"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fontAlgn="ctr"/>
            <a:r>
              <a:rPr lang="tr-TR" altLang="tr-TR" sz="2400" b="1" i="1" dirty="0"/>
              <a:t>TURKCELL – EUROPE DATA CENTER     </a:t>
            </a:r>
            <a:endParaRPr lang="en-US" altLang="tr-TR" sz="2400" b="1" i="1" dirty="0"/>
          </a:p>
          <a:p>
            <a:pPr fontAlgn="ctr"/>
            <a:r>
              <a:rPr lang="tr-TR" altLang="tr-TR" sz="2400" b="1" i="1" dirty="0"/>
              <a:t>ÇORLU</a:t>
            </a:r>
            <a:r>
              <a:rPr lang="en-US" altLang="tr-TR" sz="2400" b="1" i="1" dirty="0"/>
              <a:t>,</a:t>
            </a:r>
            <a:r>
              <a:rPr lang="tr-TR" altLang="tr-TR" sz="2400" b="1" i="1" dirty="0"/>
              <a:t> TURKEY </a:t>
            </a:r>
            <a:endParaRPr lang="tr-TR" sz="2400" b="1" i="1" dirty="0"/>
          </a:p>
        </p:txBody>
      </p:sp>
      <p:pic>
        <p:nvPicPr>
          <p:cNvPr id="7" name="Resim 1">
            <a:extLst>
              <a:ext uri="{FF2B5EF4-FFF2-40B4-BE49-F238E27FC236}">
                <a16:creationId xmlns:a16="http://schemas.microsoft.com/office/drawing/2014/main" id="{2836F001-CE39-44A8-A9FB-C542074FBB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3632" y="1611802"/>
            <a:ext cx="6738257" cy="4410423"/>
          </a:xfrm>
          <a:prstGeom prst="rect">
            <a:avLst/>
          </a:prstGeom>
          <a:ln>
            <a:noFill/>
          </a:ln>
          <a:effectLst>
            <a:outerShdw blurRad="190500" algn="tl" rotWithShape="0">
              <a:srgbClr val="000000">
                <a:alpha val="70000"/>
              </a:srgbClr>
            </a:outerShdw>
          </a:effectLst>
        </p:spPr>
      </p:pic>
      <p:pic>
        <p:nvPicPr>
          <p:cNvPr id="8" name="Resim 2">
            <a:extLst>
              <a:ext uri="{FF2B5EF4-FFF2-40B4-BE49-F238E27FC236}">
                <a16:creationId xmlns:a16="http://schemas.microsoft.com/office/drawing/2014/main" id="{2262F7A6-94E2-43A2-9990-F41D2B842B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140" y="4651342"/>
            <a:ext cx="3206172" cy="175271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65092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up)">
                                      <p:cBhvr>
                                        <p:cTn id="15" dur="500"/>
                                        <p:tgtEl>
                                          <p:spTgt spid="5">
                                            <p:txEl>
                                              <p:pRg st="1" end="1"/>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up)">
                                      <p:cBhvr>
                                        <p:cTn id="18" dur="500"/>
                                        <p:tgtEl>
                                          <p:spTgt spid="5">
                                            <p:txEl>
                                              <p:pRg st="2" end="2"/>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up)">
                                      <p:cBhvr>
                                        <p:cTn id="21" dur="500"/>
                                        <p:tgtEl>
                                          <p:spTgt spid="5">
                                            <p:txEl>
                                              <p:pRg st="3" end="3"/>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wipe(up)">
                                      <p:cBhvr>
                                        <p:cTn id="24" dur="500"/>
                                        <p:tgtEl>
                                          <p:spTgt spid="5">
                                            <p:txEl>
                                              <p:pRg st="4" end="4"/>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up)">
                                      <p:cBhvr>
                                        <p:cTn id="27" dur="500"/>
                                        <p:tgtEl>
                                          <p:spTgt spid="5">
                                            <p:txEl>
                                              <p:pRg st="5" end="5"/>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wipe(up)">
                                      <p:cBhvr>
                                        <p:cTn id="30" dur="500"/>
                                        <p:tgtEl>
                                          <p:spTgt spid="5">
                                            <p:txEl>
                                              <p:pRg st="6" end="6"/>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Effect transition="in" filter="wipe(up)">
                                      <p:cBhvr>
                                        <p:cTn id="33"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3">
            <a:extLst>
              <a:ext uri="{FF2B5EF4-FFF2-40B4-BE49-F238E27FC236}">
                <a16:creationId xmlns:a16="http://schemas.microsoft.com/office/drawing/2014/main" id="{62982A19-84D8-46BD-945A-888755719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5962" y="1152289"/>
            <a:ext cx="3206173" cy="1996872"/>
          </a:xfrm>
          <a:prstGeom prst="rect">
            <a:avLst/>
          </a:prstGeom>
        </p:spPr>
      </p:pic>
      <p:pic>
        <p:nvPicPr>
          <p:cNvPr id="8" name="Resim 1">
            <a:extLst>
              <a:ext uri="{FF2B5EF4-FFF2-40B4-BE49-F238E27FC236}">
                <a16:creationId xmlns:a16="http://schemas.microsoft.com/office/drawing/2014/main" id="{E3B03DCB-7508-4AD4-99B8-ABD559E8E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436" y="3326962"/>
            <a:ext cx="6273798" cy="2960596"/>
          </a:xfrm>
          <a:prstGeom prst="rect">
            <a:avLst/>
          </a:prstGeom>
          <a:ln>
            <a:noFill/>
          </a:ln>
          <a:effectLst>
            <a:outerShdw blurRad="190500" algn="tl" rotWithShape="0">
              <a:srgbClr val="000000">
                <a:alpha val="70000"/>
              </a:srgbClr>
            </a:outerShdw>
          </a:effectLst>
        </p:spPr>
      </p:pic>
      <p:pic>
        <p:nvPicPr>
          <p:cNvPr id="9" name="Resim 8">
            <a:extLst>
              <a:ext uri="{FF2B5EF4-FFF2-40B4-BE49-F238E27FC236}">
                <a16:creationId xmlns:a16="http://schemas.microsoft.com/office/drawing/2014/main" id="{9397521C-B097-45A1-838D-E812BFE9F7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0041" y="3708839"/>
            <a:ext cx="4038016" cy="2276710"/>
          </a:xfrm>
          <a:prstGeom prst="rect">
            <a:avLst/>
          </a:prstGeom>
        </p:spPr>
      </p:pic>
      <p:pic>
        <p:nvPicPr>
          <p:cNvPr id="10" name="Resim 4">
            <a:extLst>
              <a:ext uri="{FF2B5EF4-FFF2-40B4-BE49-F238E27FC236}">
                <a16:creationId xmlns:a16="http://schemas.microsoft.com/office/drawing/2014/main" id="{47902C75-123C-4F6E-AADF-C818218191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051" y="570442"/>
            <a:ext cx="3388656" cy="2578720"/>
          </a:xfrm>
          <a:prstGeom prst="rect">
            <a:avLst/>
          </a:prstGeom>
          <a:ln>
            <a:noFill/>
          </a:ln>
          <a:effectLst>
            <a:outerShdw blurRad="190500" algn="tl" rotWithShape="0">
              <a:srgbClr val="000000">
                <a:alpha val="70000"/>
              </a:srgbClr>
            </a:outerShdw>
          </a:effectLst>
        </p:spPr>
      </p:pic>
      <p:pic>
        <p:nvPicPr>
          <p:cNvPr id="11" name="Resim 5">
            <a:extLst>
              <a:ext uri="{FF2B5EF4-FFF2-40B4-BE49-F238E27FC236}">
                <a16:creationId xmlns:a16="http://schemas.microsoft.com/office/drawing/2014/main" id="{90ACE129-114F-43DB-90D6-58232C9FD3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9775" y="570442"/>
            <a:ext cx="2970266" cy="2578720"/>
          </a:xfrm>
          <a:prstGeom prst="rect">
            <a:avLst/>
          </a:prstGeom>
        </p:spPr>
      </p:pic>
    </p:spTree>
    <p:extLst>
      <p:ext uri="{BB962C8B-B14F-4D97-AF65-F5344CB8AC3E}">
        <p14:creationId xmlns:p14="http://schemas.microsoft.com/office/powerpoint/2010/main" val="3786380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İçerik Yer Tutucusu 2"/>
          <p:cNvSpPr>
            <a:spLocks noGrp="1"/>
          </p:cNvSpPr>
          <p:nvPr>
            <p:ph idx="1"/>
          </p:nvPr>
        </p:nvSpPr>
        <p:spPr>
          <a:xfrm>
            <a:off x="792152" y="1340574"/>
            <a:ext cx="4148148" cy="4691925"/>
          </a:xfrm>
        </p:spPr>
        <p:txBody>
          <a:bodyPr>
            <a:normAutofit/>
          </a:bodyPr>
          <a:lstStyle/>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Owner			:</a:t>
            </a:r>
            <a:r>
              <a:rPr lang="en-AU" altLang="tr-TR" sz="1400" dirty="0">
                <a:solidFill>
                  <a:srgbClr val="FFC000"/>
                </a:solidFill>
                <a:ea typeface="Times New Roman" panose="02020603050405020304" pitchFamily="18" charset="0"/>
                <a:cs typeface="Arial" panose="020B0604020202020204" pitchFamily="34" charset="0"/>
              </a:rPr>
              <a:t> </a:t>
            </a:r>
            <a:r>
              <a:rPr lang="tr-TR" altLang="tr-TR" sz="1400" dirty="0"/>
              <a:t>IMPRO Cengiz Makina</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Main Contractor	: </a:t>
            </a:r>
            <a:r>
              <a:rPr lang="tr-TR" altLang="tr-TR" sz="1400" dirty="0" err="1">
                <a:ea typeface="Times New Roman" panose="02020603050405020304" pitchFamily="18" charset="0"/>
                <a:cs typeface="Arial" panose="020B0604020202020204" pitchFamily="34" charset="0"/>
              </a:rPr>
              <a:t>Tekyol</a:t>
            </a:r>
            <a:r>
              <a:rPr lang="tr-TR" altLang="tr-TR" sz="1400" dirty="0">
                <a:ea typeface="Times New Roman" panose="02020603050405020304" pitchFamily="18" charset="0"/>
                <a:cs typeface="Arial" panose="020B0604020202020204" pitchFamily="34" charset="0"/>
              </a:rPr>
              <a:t> Plus</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tr-TR" altLang="tr-TR" sz="1400" b="1" dirty="0">
                <a:solidFill>
                  <a:srgbClr val="FFC000"/>
                </a:solidFill>
                <a:ea typeface="Times New Roman" panose="02020603050405020304" pitchFamily="18" charset="0"/>
                <a:cs typeface="Arial" panose="020B0604020202020204" pitchFamily="34" charset="0"/>
              </a:rPr>
              <a:t>Designer</a:t>
            </a:r>
            <a:r>
              <a:rPr lang="en-US" altLang="tr-TR" sz="1400" b="1" dirty="0">
                <a:solidFill>
                  <a:srgbClr val="FFC000"/>
                </a:solidFill>
                <a:ea typeface="Times New Roman" panose="02020603050405020304" pitchFamily="18" charset="0"/>
                <a:cs typeface="Arial" panose="020B0604020202020204" pitchFamily="34" charset="0"/>
              </a:rPr>
              <a:t>		</a:t>
            </a:r>
            <a:r>
              <a:rPr lang="en-AU" altLang="tr-TR" sz="1400" b="1" dirty="0">
                <a:solidFill>
                  <a:srgbClr val="FFC000"/>
                </a:solidFill>
                <a:ea typeface="Times New Roman" panose="02020603050405020304" pitchFamily="18" charset="0"/>
                <a:cs typeface="Arial" panose="020B0604020202020204" pitchFamily="34" charset="0"/>
              </a:rPr>
              <a:t>:</a:t>
            </a:r>
            <a:r>
              <a:rPr lang="en-AU" altLang="tr-TR" sz="1400" dirty="0">
                <a:solidFill>
                  <a:srgbClr val="FFC000"/>
                </a:solidFill>
                <a:ea typeface="Times New Roman" panose="02020603050405020304" pitchFamily="18" charset="0"/>
                <a:cs typeface="Arial" panose="020B0604020202020204" pitchFamily="34" charset="0"/>
              </a:rPr>
              <a:t> </a:t>
            </a:r>
            <a:r>
              <a:rPr lang="tr-TR" altLang="tr-TR" sz="1400" dirty="0">
                <a:ea typeface="Times New Roman" panose="02020603050405020304" pitchFamily="18" charset="0"/>
                <a:cs typeface="Arial" panose="020B0604020202020204" pitchFamily="34" charset="0"/>
              </a:rPr>
              <a:t>SEZA </a:t>
            </a:r>
            <a:r>
              <a:rPr lang="tr-TR" altLang="tr-TR" sz="1400" dirty="0" err="1">
                <a:ea typeface="Times New Roman" panose="02020603050405020304" pitchFamily="18" charset="0"/>
                <a:cs typeface="Arial" panose="020B0604020202020204" pitchFamily="34" charset="0"/>
              </a:rPr>
              <a:t>Eng</a:t>
            </a:r>
            <a:r>
              <a:rPr lang="tr-TR" altLang="tr-TR" sz="1400" dirty="0">
                <a:ea typeface="Times New Roman" panose="02020603050405020304" pitchFamily="18" charset="0"/>
                <a:cs typeface="Arial" panose="020B0604020202020204" pitchFamily="34" charset="0"/>
              </a:rPr>
              <a:t>.</a:t>
            </a:r>
            <a:r>
              <a:rPr lang="en-AU" altLang="tr-TR" sz="1400" dirty="0">
                <a:ea typeface="Times New Roman" panose="02020603050405020304" pitchFamily="18" charset="0"/>
                <a:cs typeface="Arial" panose="020B0604020202020204" pitchFamily="34" charset="0"/>
              </a:rPr>
              <a:t>	</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Date of Comp.	: </a:t>
            </a:r>
            <a:r>
              <a:rPr lang="tr-TR" altLang="tr-TR" sz="1400" dirty="0">
                <a:ea typeface="Times New Roman" panose="02020603050405020304" pitchFamily="18" charset="0"/>
                <a:cs typeface="Arial" panose="020B0604020202020204" pitchFamily="34" charset="0"/>
              </a:rPr>
              <a:t>May 2 2018</a:t>
            </a:r>
            <a:endParaRPr lang="en-US" altLang="tr-TR" sz="1400" dirty="0">
              <a:ea typeface="Times New Roman" panose="02020603050405020304" pitchFamily="18" charset="0"/>
              <a:cs typeface="Arial" panose="020B0604020202020204" pitchFamily="34" charset="0"/>
            </a:endParaRPr>
          </a:p>
          <a:p>
            <a:pPr>
              <a:buFont typeface="Wingdings" panose="05000000000000000000" pitchFamily="2" charset="2"/>
              <a:buChar char="q"/>
            </a:pPr>
            <a:r>
              <a:rPr lang="en-AU" altLang="tr-TR" sz="1400" b="1" dirty="0">
                <a:solidFill>
                  <a:srgbClr val="FFC000"/>
                </a:solidFill>
                <a:ea typeface="Times New Roman" panose="02020603050405020304" pitchFamily="18" charset="0"/>
                <a:cs typeface="Arial" panose="020B0604020202020204" pitchFamily="34" charset="0"/>
              </a:rPr>
              <a:t>Description of work: </a:t>
            </a:r>
            <a:endParaRPr lang="tr-TR" altLang="tr-TR" sz="1400" b="1" dirty="0">
              <a:solidFill>
                <a:srgbClr val="FFC000"/>
              </a:solidFill>
              <a:ea typeface="Times New Roman" panose="02020603050405020304" pitchFamily="18" charset="0"/>
              <a:cs typeface="Arial" panose="020B0604020202020204" pitchFamily="34" charset="0"/>
            </a:endParaRPr>
          </a:p>
          <a:p>
            <a:pPr lvl="1">
              <a:buFont typeface="Arial" panose="020B0604020202020204" pitchFamily="34" charset="0"/>
              <a:buChar char="•"/>
            </a:pPr>
            <a:r>
              <a:rPr lang="tr-TR" sz="1400" dirty="0"/>
              <a:t>Project </a:t>
            </a:r>
            <a:r>
              <a:rPr lang="tr-TR" sz="1400" dirty="0" err="1"/>
              <a:t>managemet</a:t>
            </a:r>
            <a:r>
              <a:rPr lang="tr-TR" sz="1400" dirty="0"/>
              <a:t> </a:t>
            </a:r>
            <a:r>
              <a:rPr lang="tr-TR" sz="1400" dirty="0" err="1"/>
              <a:t>and</a:t>
            </a:r>
            <a:r>
              <a:rPr lang="tr-TR" sz="1400" dirty="0"/>
              <a:t> </a:t>
            </a:r>
            <a:r>
              <a:rPr lang="tr-TR" sz="1400" dirty="0" err="1"/>
              <a:t>consultancy</a:t>
            </a:r>
            <a:r>
              <a:rPr lang="tr-TR" sz="1400" dirty="0"/>
              <a:t> </a:t>
            </a:r>
            <a:r>
              <a:rPr lang="tr-TR" sz="1400" dirty="0" err="1"/>
              <a:t>including</a:t>
            </a:r>
            <a:r>
              <a:rPr lang="tr-TR" sz="1400" dirty="0"/>
              <a:t> </a:t>
            </a:r>
            <a:r>
              <a:rPr lang="tr-TR" sz="1400" dirty="0" err="1"/>
              <a:t>desing</a:t>
            </a:r>
            <a:r>
              <a:rPr lang="tr-TR" sz="1400" dirty="0"/>
              <a:t>, </a:t>
            </a:r>
            <a:r>
              <a:rPr lang="tr-TR" sz="1400" dirty="0" err="1"/>
              <a:t>procurement</a:t>
            </a:r>
            <a:r>
              <a:rPr lang="tr-TR" sz="1400" dirty="0"/>
              <a:t>, </a:t>
            </a:r>
            <a:r>
              <a:rPr lang="tr-TR" sz="1400" dirty="0" err="1"/>
              <a:t>installation</a:t>
            </a:r>
            <a:r>
              <a:rPr lang="tr-TR" sz="1400" dirty="0"/>
              <a:t>, </a:t>
            </a:r>
            <a:r>
              <a:rPr lang="tr-TR" sz="1400" dirty="0" err="1"/>
              <a:t>commissioning</a:t>
            </a:r>
            <a:r>
              <a:rPr lang="tr-TR" sz="1400" dirty="0"/>
              <a:t>.</a:t>
            </a:r>
          </a:p>
          <a:p>
            <a:pPr lvl="1">
              <a:buFont typeface="Arial" panose="020B0604020202020204" pitchFamily="34" charset="0"/>
              <a:buChar char="•"/>
            </a:pPr>
            <a:r>
              <a:rPr lang="tr-TR" sz="1400" dirty="0" err="1"/>
              <a:t>Contract</a:t>
            </a:r>
            <a:r>
              <a:rPr lang="tr-TR" sz="1400" dirty="0"/>
              <a:t> </a:t>
            </a:r>
            <a:r>
              <a:rPr lang="tr-TR" sz="1400" dirty="0" err="1"/>
              <a:t>management</a:t>
            </a:r>
            <a:r>
              <a:rPr lang="tr-TR" sz="1400" dirty="0"/>
              <a:t>, </a:t>
            </a:r>
            <a:r>
              <a:rPr lang="tr-TR" sz="1400" dirty="0" err="1"/>
              <a:t>claim</a:t>
            </a:r>
            <a:r>
              <a:rPr lang="tr-TR" sz="1400" dirty="0"/>
              <a:t> </a:t>
            </a:r>
            <a:r>
              <a:rPr lang="tr-TR" sz="1400" dirty="0" err="1"/>
              <a:t>management</a:t>
            </a:r>
            <a:r>
              <a:rPr lang="tr-TR" sz="1400" dirty="0"/>
              <a:t>.</a:t>
            </a:r>
          </a:p>
          <a:p>
            <a:pPr lvl="1">
              <a:buFont typeface="Arial" panose="020B0604020202020204" pitchFamily="34" charset="0"/>
              <a:buChar char="•"/>
            </a:pPr>
            <a:r>
              <a:rPr lang="tr-TR" sz="1400" dirty="0"/>
              <a:t>Total : 20.000 </a:t>
            </a:r>
            <a:r>
              <a:rPr lang="tr-TR" sz="1400" dirty="0" err="1"/>
              <a:t>sqm</a:t>
            </a:r>
            <a:endParaRPr lang="tr-TR" sz="1400" dirty="0"/>
          </a:p>
        </p:txBody>
      </p:sp>
      <p:sp>
        <p:nvSpPr>
          <p:cNvPr id="4" name="Unvan 1"/>
          <p:cNvSpPr txBox="1">
            <a:spLocks/>
          </p:cNvSpPr>
          <p:nvPr/>
        </p:nvSpPr>
        <p:spPr>
          <a:xfrm>
            <a:off x="792152" y="250250"/>
            <a:ext cx="7065907" cy="818733"/>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Autofit/>
          </a:bodyPr>
          <a:lstStyle>
            <a:lvl1pPr algn="l" defTabSz="457200" rtl="0" eaLnBrk="1" latinLnBrk="0" hangingPunct="1">
              <a:spcBef>
                <a:spcPct val="0"/>
              </a:spcBef>
              <a:buNone/>
              <a:defRPr sz="4200" b="0" i="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fontAlgn="ctr"/>
            <a:r>
              <a:rPr lang="tr-TR" sz="2400" b="1" i="1" dirty="0"/>
              <a:t>IMPRO – CENGIZ MAKINA </a:t>
            </a:r>
          </a:p>
          <a:p>
            <a:pPr fontAlgn="ctr"/>
            <a:r>
              <a:rPr lang="tr-TR" sz="2400" b="1" i="1" dirty="0"/>
              <a:t>GEBZE, TURKEY</a:t>
            </a:r>
          </a:p>
        </p:txBody>
      </p:sp>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3901" t="4886" r="167" b="2155"/>
          <a:stretch/>
        </p:blipFill>
        <p:spPr>
          <a:xfrm>
            <a:off x="4326175" y="2327273"/>
            <a:ext cx="7073673" cy="37052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25717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up)">
                                      <p:cBhvr>
                                        <p:cTn id="15" dur="500"/>
                                        <p:tgtEl>
                                          <p:spTgt spid="5">
                                            <p:txEl>
                                              <p:pRg st="1" end="1"/>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up)">
                                      <p:cBhvr>
                                        <p:cTn id="18" dur="500"/>
                                        <p:tgtEl>
                                          <p:spTgt spid="5">
                                            <p:txEl>
                                              <p:pRg st="2" end="2"/>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up)">
                                      <p:cBhvr>
                                        <p:cTn id="21" dur="500"/>
                                        <p:tgtEl>
                                          <p:spTgt spid="5">
                                            <p:txEl>
                                              <p:pRg st="3" end="3"/>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wipe(up)">
                                      <p:cBhvr>
                                        <p:cTn id="24" dur="500"/>
                                        <p:tgtEl>
                                          <p:spTgt spid="5">
                                            <p:txEl>
                                              <p:pRg st="4" end="4"/>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up)">
                                      <p:cBhvr>
                                        <p:cTn id="27" dur="500"/>
                                        <p:tgtEl>
                                          <p:spTgt spid="5">
                                            <p:txEl>
                                              <p:pRg st="5" end="5"/>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wipe(up)">
                                      <p:cBhvr>
                                        <p:cTn id="30" dur="500"/>
                                        <p:tgtEl>
                                          <p:spTgt spid="5">
                                            <p:txEl>
                                              <p:pRg st="6" end="6"/>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wipe(up)">
                                      <p:cBhvr>
                                        <p:cTn id="33" dur="500"/>
                                        <p:tgtEl>
                                          <p:spTgt spid="5">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0008" t="-341" r="7606" b="646"/>
          <a:stretch/>
        </p:blipFill>
        <p:spPr>
          <a:xfrm>
            <a:off x="7534275" y="3619500"/>
            <a:ext cx="3162300" cy="2870002"/>
          </a:xfrm>
          <a:prstGeom prst="rect">
            <a:avLst/>
          </a:prstGeom>
          <a:ln>
            <a:noFill/>
          </a:ln>
          <a:effectLst>
            <a:outerShdw blurRad="190500" algn="tl" rotWithShape="0">
              <a:srgbClr val="000000">
                <a:alpha val="70000"/>
              </a:srgbClr>
            </a:outerShdw>
          </a:effectLst>
        </p:spPr>
      </p:pic>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r="3419"/>
          <a:stretch/>
        </p:blipFill>
        <p:spPr>
          <a:xfrm>
            <a:off x="536576" y="3703440"/>
            <a:ext cx="3587749" cy="2786062"/>
          </a:xfrm>
          <a:prstGeom prst="rect">
            <a:avLst/>
          </a:prstGeom>
          <a:ln>
            <a:noFill/>
          </a:ln>
          <a:effectLst>
            <a:outerShdw blurRad="190500" algn="tl" rotWithShape="0">
              <a:srgbClr val="000000">
                <a:alpha val="70000"/>
              </a:srgbClr>
            </a:outerShdw>
          </a:effectLst>
        </p:spPr>
      </p:pic>
      <p:pic>
        <p:nvPicPr>
          <p:cNvPr id="9" name="Resim 8"/>
          <p:cNvPicPr>
            <a:picLocks noChangeAspect="1"/>
          </p:cNvPicPr>
          <p:nvPr/>
        </p:nvPicPr>
        <p:blipFill rotWithShape="1">
          <a:blip r:embed="rId4" cstate="print">
            <a:extLst>
              <a:ext uri="{28A0092B-C50C-407E-A947-70E740481C1C}">
                <a14:useLocalDpi xmlns:a14="http://schemas.microsoft.com/office/drawing/2010/main" val="0"/>
              </a:ext>
            </a:extLst>
          </a:blip>
          <a:srcRect l="9944"/>
          <a:stretch/>
        </p:blipFill>
        <p:spPr>
          <a:xfrm>
            <a:off x="7591425" y="515247"/>
            <a:ext cx="3105150" cy="2586037"/>
          </a:xfrm>
          <a:prstGeom prst="rect">
            <a:avLst/>
          </a:prstGeom>
          <a:ln>
            <a:noFill/>
          </a:ln>
          <a:effectLst>
            <a:outerShdw blurRad="190500" algn="tl" rotWithShape="0">
              <a:srgbClr val="000000">
                <a:alpha val="70000"/>
              </a:srgbClr>
            </a:outerShdw>
          </a:effectLst>
        </p:spPr>
      </p:pic>
      <p:pic>
        <p:nvPicPr>
          <p:cNvPr id="10" name="Resim 9"/>
          <p:cNvPicPr>
            <a:picLocks noChangeAspect="1"/>
          </p:cNvPicPr>
          <p:nvPr/>
        </p:nvPicPr>
        <p:blipFill rotWithShape="1">
          <a:blip r:embed="rId5" cstate="print">
            <a:extLst>
              <a:ext uri="{28A0092B-C50C-407E-A947-70E740481C1C}">
                <a14:useLocalDpi xmlns:a14="http://schemas.microsoft.com/office/drawing/2010/main" val="0"/>
              </a:ext>
            </a:extLst>
          </a:blip>
          <a:srcRect r="3931"/>
          <a:stretch/>
        </p:blipFill>
        <p:spPr>
          <a:xfrm>
            <a:off x="536576" y="515247"/>
            <a:ext cx="3568699" cy="2786060"/>
          </a:xfrm>
          <a:prstGeom prst="rect">
            <a:avLst/>
          </a:prstGeom>
          <a:ln>
            <a:noFill/>
          </a:ln>
          <a:effectLst>
            <a:outerShdw blurRad="190500" algn="tl" rotWithShape="0">
              <a:srgbClr val="000000">
                <a:alpha val="70000"/>
              </a:srgbClr>
            </a:outerShdw>
          </a:effectLst>
        </p:spPr>
      </p:pic>
      <p:pic>
        <p:nvPicPr>
          <p:cNvPr id="4" name="Resim 3"/>
          <p:cNvPicPr>
            <a:picLocks noChangeAspect="1"/>
          </p:cNvPicPr>
          <p:nvPr/>
        </p:nvPicPr>
        <p:blipFill rotWithShape="1">
          <a:blip r:embed="rId6" cstate="print">
            <a:extLst>
              <a:ext uri="{28A0092B-C50C-407E-A947-70E740481C1C}">
                <a14:useLocalDpi xmlns:a14="http://schemas.microsoft.com/office/drawing/2010/main" val="0"/>
              </a:ext>
            </a:extLst>
          </a:blip>
          <a:srcRect l="7596" r="3023" b="6093"/>
          <a:stretch/>
        </p:blipFill>
        <p:spPr>
          <a:xfrm>
            <a:off x="3997324" y="2022276"/>
            <a:ext cx="3848100" cy="3032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383553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a:themeElements>
    <a:clrScheme name="İy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y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3642</TotalTime>
  <Words>3277</Words>
  <Application>Microsoft Office PowerPoint</Application>
  <PresentationFormat>Widescreen</PresentationFormat>
  <Paragraphs>373</Paragraphs>
  <Slides>42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Century Gothic</vt:lpstr>
      <vt:lpstr>Century Gothic (Headings)</vt:lpstr>
      <vt:lpstr>Wingdings</vt:lpstr>
      <vt:lpstr>Wingdings 3</vt:lpstr>
      <vt:lpstr>İyon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Silentall Unattended Installer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USER</dc:creator>
  <cp:lastModifiedBy>CEMAL MERT KALE</cp:lastModifiedBy>
  <cp:revision>157</cp:revision>
  <dcterms:created xsi:type="dcterms:W3CDTF">2019-11-25T10:09:01Z</dcterms:created>
  <dcterms:modified xsi:type="dcterms:W3CDTF">2021-03-10T03:14:18Z</dcterms:modified>
</cp:coreProperties>
</file>